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2" r:id="rId5"/>
    <p:sldId id="259" r:id="rId6"/>
    <p:sldId id="261" r:id="rId7"/>
    <p:sldId id="260"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66"/>
    <p:restoredTop sz="94694"/>
  </p:normalViewPr>
  <p:slideViewPr>
    <p:cSldViewPr snapToGrid="0" snapToObjects="1">
      <p:cViewPr varScale="1">
        <p:scale>
          <a:sx n="121" d="100"/>
          <a:sy n="121" d="100"/>
        </p:scale>
        <p:origin x="52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B9145-B65E-684A-939E-ED8D1B19ED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75378E1-7413-E143-8CB5-03D1F5371B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984AA37-36F9-A543-B110-D165D0F080F9}"/>
              </a:ext>
            </a:extLst>
          </p:cNvPr>
          <p:cNvSpPr>
            <a:spLocks noGrp="1"/>
          </p:cNvSpPr>
          <p:nvPr>
            <p:ph type="dt" sz="half" idx="10"/>
          </p:nvPr>
        </p:nvSpPr>
        <p:spPr/>
        <p:txBody>
          <a:bodyPr/>
          <a:lstStyle/>
          <a:p>
            <a:fld id="{2708ECA2-BD73-264C-9B1A-1D606DA9586B}" type="datetimeFigureOut">
              <a:rPr lang="en-US" smtClean="0"/>
              <a:t>11/26/21</a:t>
            </a:fld>
            <a:endParaRPr lang="en-US"/>
          </a:p>
        </p:txBody>
      </p:sp>
      <p:sp>
        <p:nvSpPr>
          <p:cNvPr id="5" name="Footer Placeholder 4">
            <a:extLst>
              <a:ext uri="{FF2B5EF4-FFF2-40B4-BE49-F238E27FC236}">
                <a16:creationId xmlns:a16="http://schemas.microsoft.com/office/drawing/2014/main" id="{277976C8-95E2-224F-93BF-0D8333BABA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CEBC5F-8530-BE4F-9B6E-087B7CEC3986}"/>
              </a:ext>
            </a:extLst>
          </p:cNvPr>
          <p:cNvSpPr>
            <a:spLocks noGrp="1"/>
          </p:cNvSpPr>
          <p:nvPr>
            <p:ph type="sldNum" sz="quarter" idx="12"/>
          </p:nvPr>
        </p:nvSpPr>
        <p:spPr/>
        <p:txBody>
          <a:bodyPr/>
          <a:lstStyle/>
          <a:p>
            <a:fld id="{1E747963-1B3A-6C44-8EFB-67F9BA4C2E39}" type="slidenum">
              <a:rPr lang="en-US" smtClean="0"/>
              <a:t>‹#›</a:t>
            </a:fld>
            <a:endParaRPr lang="en-US"/>
          </a:p>
        </p:txBody>
      </p:sp>
    </p:spTree>
    <p:extLst>
      <p:ext uri="{BB962C8B-B14F-4D97-AF65-F5344CB8AC3E}">
        <p14:creationId xmlns:p14="http://schemas.microsoft.com/office/powerpoint/2010/main" val="1254561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1215F-94B3-B44A-8952-D5230EA0E9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D6115C8-EAE6-E44D-8447-4B4BBD6FC44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490E61-0263-A842-A72F-E93A54652169}"/>
              </a:ext>
            </a:extLst>
          </p:cNvPr>
          <p:cNvSpPr>
            <a:spLocks noGrp="1"/>
          </p:cNvSpPr>
          <p:nvPr>
            <p:ph type="dt" sz="half" idx="10"/>
          </p:nvPr>
        </p:nvSpPr>
        <p:spPr/>
        <p:txBody>
          <a:bodyPr/>
          <a:lstStyle/>
          <a:p>
            <a:fld id="{2708ECA2-BD73-264C-9B1A-1D606DA9586B}" type="datetimeFigureOut">
              <a:rPr lang="en-US" smtClean="0"/>
              <a:t>11/26/21</a:t>
            </a:fld>
            <a:endParaRPr lang="en-US"/>
          </a:p>
        </p:txBody>
      </p:sp>
      <p:sp>
        <p:nvSpPr>
          <p:cNvPr id="5" name="Footer Placeholder 4">
            <a:extLst>
              <a:ext uri="{FF2B5EF4-FFF2-40B4-BE49-F238E27FC236}">
                <a16:creationId xmlns:a16="http://schemas.microsoft.com/office/drawing/2014/main" id="{C74BAF9C-1874-C84B-8A5F-963AD7CC24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3B37A4-CF4E-574B-AB9A-613CEC604EDE}"/>
              </a:ext>
            </a:extLst>
          </p:cNvPr>
          <p:cNvSpPr>
            <a:spLocks noGrp="1"/>
          </p:cNvSpPr>
          <p:nvPr>
            <p:ph type="sldNum" sz="quarter" idx="12"/>
          </p:nvPr>
        </p:nvSpPr>
        <p:spPr/>
        <p:txBody>
          <a:bodyPr/>
          <a:lstStyle/>
          <a:p>
            <a:fld id="{1E747963-1B3A-6C44-8EFB-67F9BA4C2E39}" type="slidenum">
              <a:rPr lang="en-US" smtClean="0"/>
              <a:t>‹#›</a:t>
            </a:fld>
            <a:endParaRPr lang="en-US"/>
          </a:p>
        </p:txBody>
      </p:sp>
    </p:spTree>
    <p:extLst>
      <p:ext uri="{BB962C8B-B14F-4D97-AF65-F5344CB8AC3E}">
        <p14:creationId xmlns:p14="http://schemas.microsoft.com/office/powerpoint/2010/main" val="21876878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37F819-675F-0E40-8F80-4389E97C960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AAF405B-6D77-254D-8A84-9D8F6B58642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5E23F5-B01D-5446-9914-96BE2AD86C13}"/>
              </a:ext>
            </a:extLst>
          </p:cNvPr>
          <p:cNvSpPr>
            <a:spLocks noGrp="1"/>
          </p:cNvSpPr>
          <p:nvPr>
            <p:ph type="dt" sz="half" idx="10"/>
          </p:nvPr>
        </p:nvSpPr>
        <p:spPr/>
        <p:txBody>
          <a:bodyPr/>
          <a:lstStyle/>
          <a:p>
            <a:fld id="{2708ECA2-BD73-264C-9B1A-1D606DA9586B}" type="datetimeFigureOut">
              <a:rPr lang="en-US" smtClean="0"/>
              <a:t>11/26/21</a:t>
            </a:fld>
            <a:endParaRPr lang="en-US"/>
          </a:p>
        </p:txBody>
      </p:sp>
      <p:sp>
        <p:nvSpPr>
          <p:cNvPr id="5" name="Footer Placeholder 4">
            <a:extLst>
              <a:ext uri="{FF2B5EF4-FFF2-40B4-BE49-F238E27FC236}">
                <a16:creationId xmlns:a16="http://schemas.microsoft.com/office/drawing/2014/main" id="{0D9566AD-6FC3-D848-A6EE-678116E034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CC1A4F-3672-E04B-8981-B63B03E8EABB}"/>
              </a:ext>
            </a:extLst>
          </p:cNvPr>
          <p:cNvSpPr>
            <a:spLocks noGrp="1"/>
          </p:cNvSpPr>
          <p:nvPr>
            <p:ph type="sldNum" sz="quarter" idx="12"/>
          </p:nvPr>
        </p:nvSpPr>
        <p:spPr/>
        <p:txBody>
          <a:bodyPr/>
          <a:lstStyle/>
          <a:p>
            <a:fld id="{1E747963-1B3A-6C44-8EFB-67F9BA4C2E39}" type="slidenum">
              <a:rPr lang="en-US" smtClean="0"/>
              <a:t>‹#›</a:t>
            </a:fld>
            <a:endParaRPr lang="en-US"/>
          </a:p>
        </p:txBody>
      </p:sp>
    </p:spTree>
    <p:extLst>
      <p:ext uri="{BB962C8B-B14F-4D97-AF65-F5344CB8AC3E}">
        <p14:creationId xmlns:p14="http://schemas.microsoft.com/office/powerpoint/2010/main" val="4196076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2BF9E-35F1-D441-9565-4AC7CED043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575E35-0DA9-BC45-89C2-0EFB9C1EFFF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DD0AA1-3B03-F241-9E67-048C9256F06F}"/>
              </a:ext>
            </a:extLst>
          </p:cNvPr>
          <p:cNvSpPr>
            <a:spLocks noGrp="1"/>
          </p:cNvSpPr>
          <p:nvPr>
            <p:ph type="dt" sz="half" idx="10"/>
          </p:nvPr>
        </p:nvSpPr>
        <p:spPr/>
        <p:txBody>
          <a:bodyPr/>
          <a:lstStyle/>
          <a:p>
            <a:fld id="{2708ECA2-BD73-264C-9B1A-1D606DA9586B}" type="datetimeFigureOut">
              <a:rPr lang="en-US" smtClean="0"/>
              <a:t>11/26/21</a:t>
            </a:fld>
            <a:endParaRPr lang="en-US"/>
          </a:p>
        </p:txBody>
      </p:sp>
      <p:sp>
        <p:nvSpPr>
          <p:cNvPr id="5" name="Footer Placeholder 4">
            <a:extLst>
              <a:ext uri="{FF2B5EF4-FFF2-40B4-BE49-F238E27FC236}">
                <a16:creationId xmlns:a16="http://schemas.microsoft.com/office/drawing/2014/main" id="{21FF15BB-C6BF-9F46-8C03-A62E2A87D6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426DBB-6D37-1042-AA41-4A7C97E42468}"/>
              </a:ext>
            </a:extLst>
          </p:cNvPr>
          <p:cNvSpPr>
            <a:spLocks noGrp="1"/>
          </p:cNvSpPr>
          <p:nvPr>
            <p:ph type="sldNum" sz="quarter" idx="12"/>
          </p:nvPr>
        </p:nvSpPr>
        <p:spPr/>
        <p:txBody>
          <a:bodyPr/>
          <a:lstStyle/>
          <a:p>
            <a:fld id="{1E747963-1B3A-6C44-8EFB-67F9BA4C2E39}" type="slidenum">
              <a:rPr lang="en-US" smtClean="0"/>
              <a:t>‹#›</a:t>
            </a:fld>
            <a:endParaRPr lang="en-US"/>
          </a:p>
        </p:txBody>
      </p:sp>
    </p:spTree>
    <p:extLst>
      <p:ext uri="{BB962C8B-B14F-4D97-AF65-F5344CB8AC3E}">
        <p14:creationId xmlns:p14="http://schemas.microsoft.com/office/powerpoint/2010/main" val="2954598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FDB4C-FE5C-444F-9B93-0B06CCAA58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AAB01FA-9E0C-8043-B404-DB9C6E6191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F0FE1A3-02DB-984A-A79A-058E05C25811}"/>
              </a:ext>
            </a:extLst>
          </p:cNvPr>
          <p:cNvSpPr>
            <a:spLocks noGrp="1"/>
          </p:cNvSpPr>
          <p:nvPr>
            <p:ph type="dt" sz="half" idx="10"/>
          </p:nvPr>
        </p:nvSpPr>
        <p:spPr/>
        <p:txBody>
          <a:bodyPr/>
          <a:lstStyle/>
          <a:p>
            <a:fld id="{2708ECA2-BD73-264C-9B1A-1D606DA9586B}" type="datetimeFigureOut">
              <a:rPr lang="en-US" smtClean="0"/>
              <a:t>11/26/21</a:t>
            </a:fld>
            <a:endParaRPr lang="en-US"/>
          </a:p>
        </p:txBody>
      </p:sp>
      <p:sp>
        <p:nvSpPr>
          <p:cNvPr id="5" name="Footer Placeholder 4">
            <a:extLst>
              <a:ext uri="{FF2B5EF4-FFF2-40B4-BE49-F238E27FC236}">
                <a16:creationId xmlns:a16="http://schemas.microsoft.com/office/drawing/2014/main" id="{BB75160F-AAEB-4447-9649-4992BFF129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22A94C-B359-7544-B2B4-BB0297291BA6}"/>
              </a:ext>
            </a:extLst>
          </p:cNvPr>
          <p:cNvSpPr>
            <a:spLocks noGrp="1"/>
          </p:cNvSpPr>
          <p:nvPr>
            <p:ph type="sldNum" sz="quarter" idx="12"/>
          </p:nvPr>
        </p:nvSpPr>
        <p:spPr/>
        <p:txBody>
          <a:bodyPr/>
          <a:lstStyle/>
          <a:p>
            <a:fld id="{1E747963-1B3A-6C44-8EFB-67F9BA4C2E39}" type="slidenum">
              <a:rPr lang="en-US" smtClean="0"/>
              <a:t>‹#›</a:t>
            </a:fld>
            <a:endParaRPr lang="en-US"/>
          </a:p>
        </p:txBody>
      </p:sp>
    </p:spTree>
    <p:extLst>
      <p:ext uri="{BB962C8B-B14F-4D97-AF65-F5344CB8AC3E}">
        <p14:creationId xmlns:p14="http://schemas.microsoft.com/office/powerpoint/2010/main" val="1566691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6F804-4BEE-1E47-947B-87EE9B427B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8BF1B4-1BF7-DE43-981F-35C7E8D6EC5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E76A9F9-AEF7-7148-818F-953EE984968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537D89-4E4E-5B4D-BD9E-F30830E4647A}"/>
              </a:ext>
            </a:extLst>
          </p:cNvPr>
          <p:cNvSpPr>
            <a:spLocks noGrp="1"/>
          </p:cNvSpPr>
          <p:nvPr>
            <p:ph type="dt" sz="half" idx="10"/>
          </p:nvPr>
        </p:nvSpPr>
        <p:spPr/>
        <p:txBody>
          <a:bodyPr/>
          <a:lstStyle/>
          <a:p>
            <a:fld id="{2708ECA2-BD73-264C-9B1A-1D606DA9586B}" type="datetimeFigureOut">
              <a:rPr lang="en-US" smtClean="0"/>
              <a:t>11/26/21</a:t>
            </a:fld>
            <a:endParaRPr lang="en-US"/>
          </a:p>
        </p:txBody>
      </p:sp>
      <p:sp>
        <p:nvSpPr>
          <p:cNvPr id="6" name="Footer Placeholder 5">
            <a:extLst>
              <a:ext uri="{FF2B5EF4-FFF2-40B4-BE49-F238E27FC236}">
                <a16:creationId xmlns:a16="http://schemas.microsoft.com/office/drawing/2014/main" id="{F9F9B6B7-98CE-E94F-BD14-9308E44D73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B1DB4-6D37-3243-8FA9-9F37B697F8BB}"/>
              </a:ext>
            </a:extLst>
          </p:cNvPr>
          <p:cNvSpPr>
            <a:spLocks noGrp="1"/>
          </p:cNvSpPr>
          <p:nvPr>
            <p:ph type="sldNum" sz="quarter" idx="12"/>
          </p:nvPr>
        </p:nvSpPr>
        <p:spPr/>
        <p:txBody>
          <a:bodyPr/>
          <a:lstStyle/>
          <a:p>
            <a:fld id="{1E747963-1B3A-6C44-8EFB-67F9BA4C2E39}" type="slidenum">
              <a:rPr lang="en-US" smtClean="0"/>
              <a:t>‹#›</a:t>
            </a:fld>
            <a:endParaRPr lang="en-US"/>
          </a:p>
        </p:txBody>
      </p:sp>
    </p:spTree>
    <p:extLst>
      <p:ext uri="{BB962C8B-B14F-4D97-AF65-F5344CB8AC3E}">
        <p14:creationId xmlns:p14="http://schemas.microsoft.com/office/powerpoint/2010/main" val="3333988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7DDD1-7678-284D-BD5D-B871062DC7B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C894098-D6D4-CF4B-BE77-E0F69AEF5C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C921274-11BF-5C49-89EA-0838FC991CC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CB1BB5-11D2-6544-B988-1386D308B0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31EA670-19BC-734D-B7DA-2E0F9223056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17C8EB-A799-0A4F-8379-A177C5A83C9A}"/>
              </a:ext>
            </a:extLst>
          </p:cNvPr>
          <p:cNvSpPr>
            <a:spLocks noGrp="1"/>
          </p:cNvSpPr>
          <p:nvPr>
            <p:ph type="dt" sz="half" idx="10"/>
          </p:nvPr>
        </p:nvSpPr>
        <p:spPr/>
        <p:txBody>
          <a:bodyPr/>
          <a:lstStyle/>
          <a:p>
            <a:fld id="{2708ECA2-BD73-264C-9B1A-1D606DA9586B}" type="datetimeFigureOut">
              <a:rPr lang="en-US" smtClean="0"/>
              <a:t>11/26/21</a:t>
            </a:fld>
            <a:endParaRPr lang="en-US"/>
          </a:p>
        </p:txBody>
      </p:sp>
      <p:sp>
        <p:nvSpPr>
          <p:cNvPr id="8" name="Footer Placeholder 7">
            <a:extLst>
              <a:ext uri="{FF2B5EF4-FFF2-40B4-BE49-F238E27FC236}">
                <a16:creationId xmlns:a16="http://schemas.microsoft.com/office/drawing/2014/main" id="{5E9B37EF-9300-7347-96EC-6406C12CB16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C9F22C-AE5D-A94E-AEE9-8A362A165DDC}"/>
              </a:ext>
            </a:extLst>
          </p:cNvPr>
          <p:cNvSpPr>
            <a:spLocks noGrp="1"/>
          </p:cNvSpPr>
          <p:nvPr>
            <p:ph type="sldNum" sz="quarter" idx="12"/>
          </p:nvPr>
        </p:nvSpPr>
        <p:spPr/>
        <p:txBody>
          <a:bodyPr/>
          <a:lstStyle/>
          <a:p>
            <a:fld id="{1E747963-1B3A-6C44-8EFB-67F9BA4C2E39}" type="slidenum">
              <a:rPr lang="en-US" smtClean="0"/>
              <a:t>‹#›</a:t>
            </a:fld>
            <a:endParaRPr lang="en-US"/>
          </a:p>
        </p:txBody>
      </p:sp>
    </p:spTree>
    <p:extLst>
      <p:ext uri="{BB962C8B-B14F-4D97-AF65-F5344CB8AC3E}">
        <p14:creationId xmlns:p14="http://schemas.microsoft.com/office/powerpoint/2010/main" val="1097206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908B3-7657-B64B-A4A3-9528BA8253A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787F39-0945-CE46-B8A6-E0900A59B6C9}"/>
              </a:ext>
            </a:extLst>
          </p:cNvPr>
          <p:cNvSpPr>
            <a:spLocks noGrp="1"/>
          </p:cNvSpPr>
          <p:nvPr>
            <p:ph type="dt" sz="half" idx="10"/>
          </p:nvPr>
        </p:nvSpPr>
        <p:spPr/>
        <p:txBody>
          <a:bodyPr/>
          <a:lstStyle/>
          <a:p>
            <a:fld id="{2708ECA2-BD73-264C-9B1A-1D606DA9586B}" type="datetimeFigureOut">
              <a:rPr lang="en-US" smtClean="0"/>
              <a:t>11/26/21</a:t>
            </a:fld>
            <a:endParaRPr lang="en-US"/>
          </a:p>
        </p:txBody>
      </p:sp>
      <p:sp>
        <p:nvSpPr>
          <p:cNvPr id="4" name="Footer Placeholder 3">
            <a:extLst>
              <a:ext uri="{FF2B5EF4-FFF2-40B4-BE49-F238E27FC236}">
                <a16:creationId xmlns:a16="http://schemas.microsoft.com/office/drawing/2014/main" id="{067BF650-D598-D942-AE6E-62666C03F9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2A8A3B-AFB2-F74E-BC92-0EABEEA2E299}"/>
              </a:ext>
            </a:extLst>
          </p:cNvPr>
          <p:cNvSpPr>
            <a:spLocks noGrp="1"/>
          </p:cNvSpPr>
          <p:nvPr>
            <p:ph type="sldNum" sz="quarter" idx="12"/>
          </p:nvPr>
        </p:nvSpPr>
        <p:spPr/>
        <p:txBody>
          <a:bodyPr/>
          <a:lstStyle/>
          <a:p>
            <a:fld id="{1E747963-1B3A-6C44-8EFB-67F9BA4C2E39}" type="slidenum">
              <a:rPr lang="en-US" smtClean="0"/>
              <a:t>‹#›</a:t>
            </a:fld>
            <a:endParaRPr lang="en-US"/>
          </a:p>
        </p:txBody>
      </p:sp>
    </p:spTree>
    <p:extLst>
      <p:ext uri="{BB962C8B-B14F-4D97-AF65-F5344CB8AC3E}">
        <p14:creationId xmlns:p14="http://schemas.microsoft.com/office/powerpoint/2010/main" val="3370662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9C4CCB-E10E-D64A-BBB2-9E99DE72E93E}"/>
              </a:ext>
            </a:extLst>
          </p:cNvPr>
          <p:cNvSpPr>
            <a:spLocks noGrp="1"/>
          </p:cNvSpPr>
          <p:nvPr>
            <p:ph type="dt" sz="half" idx="10"/>
          </p:nvPr>
        </p:nvSpPr>
        <p:spPr/>
        <p:txBody>
          <a:bodyPr/>
          <a:lstStyle/>
          <a:p>
            <a:fld id="{2708ECA2-BD73-264C-9B1A-1D606DA9586B}" type="datetimeFigureOut">
              <a:rPr lang="en-US" smtClean="0"/>
              <a:t>11/26/21</a:t>
            </a:fld>
            <a:endParaRPr lang="en-US"/>
          </a:p>
        </p:txBody>
      </p:sp>
      <p:sp>
        <p:nvSpPr>
          <p:cNvPr id="3" name="Footer Placeholder 2">
            <a:extLst>
              <a:ext uri="{FF2B5EF4-FFF2-40B4-BE49-F238E27FC236}">
                <a16:creationId xmlns:a16="http://schemas.microsoft.com/office/drawing/2014/main" id="{168F0B96-BA6B-CF40-A188-FBEDCFBC725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707EA6-0BAB-2E4F-B700-B1BA7CF78753}"/>
              </a:ext>
            </a:extLst>
          </p:cNvPr>
          <p:cNvSpPr>
            <a:spLocks noGrp="1"/>
          </p:cNvSpPr>
          <p:nvPr>
            <p:ph type="sldNum" sz="quarter" idx="12"/>
          </p:nvPr>
        </p:nvSpPr>
        <p:spPr/>
        <p:txBody>
          <a:bodyPr/>
          <a:lstStyle/>
          <a:p>
            <a:fld id="{1E747963-1B3A-6C44-8EFB-67F9BA4C2E39}" type="slidenum">
              <a:rPr lang="en-US" smtClean="0"/>
              <a:t>‹#›</a:t>
            </a:fld>
            <a:endParaRPr lang="en-US"/>
          </a:p>
        </p:txBody>
      </p:sp>
    </p:spTree>
    <p:extLst>
      <p:ext uri="{BB962C8B-B14F-4D97-AF65-F5344CB8AC3E}">
        <p14:creationId xmlns:p14="http://schemas.microsoft.com/office/powerpoint/2010/main" val="2017043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0C865-4689-BC48-BA48-62C415423E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6F5F84-E4BA-BA43-BC01-3F11194FC5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BFFD833-3A3F-5A4C-B9F2-F80AF5EC1F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58790D9-F2EA-B34E-9DBD-81E55ABE64C3}"/>
              </a:ext>
            </a:extLst>
          </p:cNvPr>
          <p:cNvSpPr>
            <a:spLocks noGrp="1"/>
          </p:cNvSpPr>
          <p:nvPr>
            <p:ph type="dt" sz="half" idx="10"/>
          </p:nvPr>
        </p:nvSpPr>
        <p:spPr/>
        <p:txBody>
          <a:bodyPr/>
          <a:lstStyle/>
          <a:p>
            <a:fld id="{2708ECA2-BD73-264C-9B1A-1D606DA9586B}" type="datetimeFigureOut">
              <a:rPr lang="en-US" smtClean="0"/>
              <a:t>11/26/21</a:t>
            </a:fld>
            <a:endParaRPr lang="en-US"/>
          </a:p>
        </p:txBody>
      </p:sp>
      <p:sp>
        <p:nvSpPr>
          <p:cNvPr id="6" name="Footer Placeholder 5">
            <a:extLst>
              <a:ext uri="{FF2B5EF4-FFF2-40B4-BE49-F238E27FC236}">
                <a16:creationId xmlns:a16="http://schemas.microsoft.com/office/drawing/2014/main" id="{5DC401F4-D358-CD41-98F8-0105A675EF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1B0607-F3BC-E544-B435-616A79B923A9}"/>
              </a:ext>
            </a:extLst>
          </p:cNvPr>
          <p:cNvSpPr>
            <a:spLocks noGrp="1"/>
          </p:cNvSpPr>
          <p:nvPr>
            <p:ph type="sldNum" sz="quarter" idx="12"/>
          </p:nvPr>
        </p:nvSpPr>
        <p:spPr/>
        <p:txBody>
          <a:bodyPr/>
          <a:lstStyle/>
          <a:p>
            <a:fld id="{1E747963-1B3A-6C44-8EFB-67F9BA4C2E39}" type="slidenum">
              <a:rPr lang="en-US" smtClean="0"/>
              <a:t>‹#›</a:t>
            </a:fld>
            <a:endParaRPr lang="en-US"/>
          </a:p>
        </p:txBody>
      </p:sp>
    </p:spTree>
    <p:extLst>
      <p:ext uri="{BB962C8B-B14F-4D97-AF65-F5344CB8AC3E}">
        <p14:creationId xmlns:p14="http://schemas.microsoft.com/office/powerpoint/2010/main" val="3925522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091-65EA-4040-93CA-2338146E87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860CC3C-1810-384F-8DD4-98B793E997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B824472-D027-D24A-AB49-4626F0C97F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BBF6619-9764-1745-A9A9-C6E58E599D64}"/>
              </a:ext>
            </a:extLst>
          </p:cNvPr>
          <p:cNvSpPr>
            <a:spLocks noGrp="1"/>
          </p:cNvSpPr>
          <p:nvPr>
            <p:ph type="dt" sz="half" idx="10"/>
          </p:nvPr>
        </p:nvSpPr>
        <p:spPr/>
        <p:txBody>
          <a:bodyPr/>
          <a:lstStyle/>
          <a:p>
            <a:fld id="{2708ECA2-BD73-264C-9B1A-1D606DA9586B}" type="datetimeFigureOut">
              <a:rPr lang="en-US" smtClean="0"/>
              <a:t>11/26/21</a:t>
            </a:fld>
            <a:endParaRPr lang="en-US"/>
          </a:p>
        </p:txBody>
      </p:sp>
      <p:sp>
        <p:nvSpPr>
          <p:cNvPr id="6" name="Footer Placeholder 5">
            <a:extLst>
              <a:ext uri="{FF2B5EF4-FFF2-40B4-BE49-F238E27FC236}">
                <a16:creationId xmlns:a16="http://schemas.microsoft.com/office/drawing/2014/main" id="{A407FECA-B262-9C46-B99B-60B717BC2B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B720C5-7D88-2141-A8B5-D8AB2C36C105}"/>
              </a:ext>
            </a:extLst>
          </p:cNvPr>
          <p:cNvSpPr>
            <a:spLocks noGrp="1"/>
          </p:cNvSpPr>
          <p:nvPr>
            <p:ph type="sldNum" sz="quarter" idx="12"/>
          </p:nvPr>
        </p:nvSpPr>
        <p:spPr/>
        <p:txBody>
          <a:bodyPr/>
          <a:lstStyle/>
          <a:p>
            <a:fld id="{1E747963-1B3A-6C44-8EFB-67F9BA4C2E39}" type="slidenum">
              <a:rPr lang="en-US" smtClean="0"/>
              <a:t>‹#›</a:t>
            </a:fld>
            <a:endParaRPr lang="en-US"/>
          </a:p>
        </p:txBody>
      </p:sp>
    </p:spTree>
    <p:extLst>
      <p:ext uri="{BB962C8B-B14F-4D97-AF65-F5344CB8AC3E}">
        <p14:creationId xmlns:p14="http://schemas.microsoft.com/office/powerpoint/2010/main" val="22648091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77C53B-5C38-1246-8899-218AD96EA0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B958BA2-3A85-5E46-B73D-F3539A07AF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969E04-DE1D-914E-BCCB-BC9787D735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08ECA2-BD73-264C-9B1A-1D606DA9586B}" type="datetimeFigureOut">
              <a:rPr lang="en-US" smtClean="0"/>
              <a:t>11/26/21</a:t>
            </a:fld>
            <a:endParaRPr lang="en-US"/>
          </a:p>
        </p:txBody>
      </p:sp>
      <p:sp>
        <p:nvSpPr>
          <p:cNvPr id="5" name="Footer Placeholder 4">
            <a:extLst>
              <a:ext uri="{FF2B5EF4-FFF2-40B4-BE49-F238E27FC236}">
                <a16:creationId xmlns:a16="http://schemas.microsoft.com/office/drawing/2014/main" id="{60D7EDAC-C981-5A4D-911A-9E1DA120B5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B2ACF67-9800-DA4F-84B7-7B043509D0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747963-1B3A-6C44-8EFB-67F9BA4C2E39}" type="slidenum">
              <a:rPr lang="en-US" smtClean="0"/>
              <a:t>‹#›</a:t>
            </a:fld>
            <a:endParaRPr lang="en-US"/>
          </a:p>
        </p:txBody>
      </p:sp>
    </p:spTree>
    <p:extLst>
      <p:ext uri="{BB962C8B-B14F-4D97-AF65-F5344CB8AC3E}">
        <p14:creationId xmlns:p14="http://schemas.microsoft.com/office/powerpoint/2010/main" val="30686927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7" Type="http://schemas.openxmlformats.org/officeDocument/2006/relationships/image" Target="../media/image80.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0.png"/><Relationship Id="rId4" Type="http://schemas.openxmlformats.org/officeDocument/2006/relationships/image" Target="../media/image9.tiff"/></Relationships>
</file>

<file path=ppt/slides/_rels/slide6.xml.rels><?xml version="1.0" encoding="UTF-8" standalone="yes"?>
<Relationships xmlns="http://schemas.openxmlformats.org/package/2006/relationships"><Relationship Id="rId8" Type="http://schemas.openxmlformats.org/officeDocument/2006/relationships/image" Target="../media/image3.tiff"/><Relationship Id="rId3" Type="http://schemas.openxmlformats.org/officeDocument/2006/relationships/image" Target="../media/image11.tiff"/><Relationship Id="rId7" Type="http://schemas.openxmlformats.org/officeDocument/2006/relationships/image" Target="../media/image9.tiff"/><Relationship Id="rId12" Type="http://schemas.openxmlformats.org/officeDocument/2006/relationships/image" Target="../media/image18.tiff"/><Relationship Id="rId2" Type="http://schemas.openxmlformats.org/officeDocument/2006/relationships/image" Target="../media/image10.tiff"/><Relationship Id="rId1" Type="http://schemas.openxmlformats.org/officeDocument/2006/relationships/slideLayout" Target="../slideLayouts/slideLayout2.xml"/><Relationship Id="rId6" Type="http://schemas.openxmlformats.org/officeDocument/2006/relationships/image" Target="../media/image14.tiff"/><Relationship Id="rId11" Type="http://schemas.openxmlformats.org/officeDocument/2006/relationships/image" Target="../media/image17.tiff"/><Relationship Id="rId5" Type="http://schemas.openxmlformats.org/officeDocument/2006/relationships/image" Target="../media/image13.tiff"/><Relationship Id="rId10" Type="http://schemas.openxmlformats.org/officeDocument/2006/relationships/image" Target="../media/image16.tiff"/><Relationship Id="rId4" Type="http://schemas.openxmlformats.org/officeDocument/2006/relationships/image" Target="../media/image12.tiff"/><Relationship Id="rId9" Type="http://schemas.openxmlformats.org/officeDocument/2006/relationships/image" Target="../media/image15.tiff"/></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3.tiff"/><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993156-938A-A148-97C4-5A268AF8E187}"/>
              </a:ext>
            </a:extLst>
          </p:cNvPr>
          <p:cNvGrpSpPr/>
          <p:nvPr/>
        </p:nvGrpSpPr>
        <p:grpSpPr>
          <a:xfrm>
            <a:off x="754144" y="301658"/>
            <a:ext cx="10567448" cy="4683647"/>
            <a:chOff x="754144" y="301658"/>
            <a:chExt cx="10567448" cy="4683647"/>
          </a:xfrm>
        </p:grpSpPr>
        <p:sp>
          <p:nvSpPr>
            <p:cNvPr id="81" name="Rectangle 80">
              <a:extLst>
                <a:ext uri="{FF2B5EF4-FFF2-40B4-BE49-F238E27FC236}">
                  <a16:creationId xmlns:a16="http://schemas.microsoft.com/office/drawing/2014/main" id="{4D217F77-6229-2E4F-88E7-4EC628B455E4}"/>
                </a:ext>
              </a:extLst>
            </p:cNvPr>
            <p:cNvSpPr/>
            <p:nvPr/>
          </p:nvSpPr>
          <p:spPr>
            <a:xfrm>
              <a:off x="754144" y="301658"/>
              <a:ext cx="10567448" cy="4683647"/>
            </a:xfrm>
            <a:prstGeom prst="rect">
              <a:avLst/>
            </a:prstGeom>
            <a:ln>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37" name="Group 136">
              <a:extLst>
                <a:ext uri="{FF2B5EF4-FFF2-40B4-BE49-F238E27FC236}">
                  <a16:creationId xmlns:a16="http://schemas.microsoft.com/office/drawing/2014/main" id="{BF569975-C5A3-EC41-9825-5F249DC703B7}"/>
                </a:ext>
              </a:extLst>
            </p:cNvPr>
            <p:cNvGrpSpPr/>
            <p:nvPr/>
          </p:nvGrpSpPr>
          <p:grpSpPr>
            <a:xfrm>
              <a:off x="927169" y="381965"/>
              <a:ext cx="10255829" cy="4523034"/>
              <a:chOff x="857721" y="370390"/>
              <a:chExt cx="10255829" cy="4523034"/>
            </a:xfrm>
          </p:grpSpPr>
          <p:sp>
            <p:nvSpPr>
              <p:cNvPr id="132" name="Rectangle 131">
                <a:extLst>
                  <a:ext uri="{FF2B5EF4-FFF2-40B4-BE49-F238E27FC236}">
                    <a16:creationId xmlns:a16="http://schemas.microsoft.com/office/drawing/2014/main" id="{BF7FD457-62F1-AC42-A251-3ADED23392A9}"/>
                  </a:ext>
                </a:extLst>
              </p:cNvPr>
              <p:cNvSpPr/>
              <p:nvPr/>
            </p:nvSpPr>
            <p:spPr>
              <a:xfrm>
                <a:off x="8960698" y="388568"/>
                <a:ext cx="2152852" cy="2620115"/>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4B410D2D-0DC3-544B-88C9-35446E0BFF71}"/>
                  </a:ext>
                </a:extLst>
              </p:cNvPr>
              <p:cNvCxnSpPr>
                <a:cxnSpLocks/>
              </p:cNvCxnSpPr>
              <p:nvPr/>
            </p:nvCxnSpPr>
            <p:spPr>
              <a:xfrm flipV="1">
                <a:off x="2723376" y="984193"/>
                <a:ext cx="6337145" cy="1"/>
              </a:xfrm>
              <a:prstGeom prst="line">
                <a:avLst/>
              </a:prstGeom>
              <a:ln>
                <a:headEnd type="none" w="med" len="med"/>
                <a:tailEnd type="arrow" w="med" len="med"/>
              </a:ln>
            </p:spPr>
            <p:style>
              <a:lnRef idx="2">
                <a:schemeClr val="dk1"/>
              </a:lnRef>
              <a:fillRef idx="1">
                <a:schemeClr val="lt1"/>
              </a:fillRef>
              <a:effectRef idx="0">
                <a:schemeClr val="dk1"/>
              </a:effectRef>
              <a:fontRef idx="minor">
                <a:schemeClr val="dk1"/>
              </a:fontRef>
            </p:style>
          </p:cxnSp>
          <p:sp>
            <p:nvSpPr>
              <p:cNvPr id="131" name="Rectangle 130">
                <a:extLst>
                  <a:ext uri="{FF2B5EF4-FFF2-40B4-BE49-F238E27FC236}">
                    <a16:creationId xmlns:a16="http://schemas.microsoft.com/office/drawing/2014/main" id="{7A9A4C14-13DF-5B4B-89C8-A85FE4362BD3}"/>
                  </a:ext>
                </a:extLst>
              </p:cNvPr>
              <p:cNvSpPr/>
              <p:nvPr/>
            </p:nvSpPr>
            <p:spPr>
              <a:xfrm>
                <a:off x="5967836" y="372781"/>
                <a:ext cx="2163022" cy="2620115"/>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DDA2C463-AF68-D84F-AB41-5DC1CEF76ABC}"/>
                  </a:ext>
                </a:extLst>
              </p:cNvPr>
              <p:cNvCxnSpPr>
                <a:cxnSpLocks/>
                <a:endCxn id="70" idx="1"/>
              </p:cNvCxnSpPr>
              <p:nvPr/>
            </p:nvCxnSpPr>
            <p:spPr>
              <a:xfrm>
                <a:off x="2768251" y="816673"/>
                <a:ext cx="3280833" cy="0"/>
              </a:xfrm>
              <a:prstGeom prst="line">
                <a:avLst/>
              </a:prstGeom>
              <a:ln>
                <a:headEnd type="none" w="med" len="med"/>
                <a:tailEnd type="arrow" w="med" len="med"/>
              </a:ln>
            </p:spPr>
            <p:style>
              <a:lnRef idx="2">
                <a:schemeClr val="dk1"/>
              </a:lnRef>
              <a:fillRef idx="1">
                <a:schemeClr val="lt1"/>
              </a:fillRef>
              <a:effectRef idx="0">
                <a:schemeClr val="dk1"/>
              </a:effectRef>
              <a:fontRef idx="minor">
                <a:schemeClr val="dk1"/>
              </a:fontRef>
            </p:style>
          </p:cxnSp>
          <p:cxnSp>
            <p:nvCxnSpPr>
              <p:cNvPr id="72" name="Straight Connector 71">
                <a:extLst>
                  <a:ext uri="{FF2B5EF4-FFF2-40B4-BE49-F238E27FC236}">
                    <a16:creationId xmlns:a16="http://schemas.microsoft.com/office/drawing/2014/main" id="{DF993624-16D5-5642-8087-6ACCEF3C9469}"/>
                  </a:ext>
                </a:extLst>
              </p:cNvPr>
              <p:cNvCxnSpPr>
                <a:cxnSpLocks/>
              </p:cNvCxnSpPr>
              <p:nvPr/>
            </p:nvCxnSpPr>
            <p:spPr>
              <a:xfrm>
                <a:off x="3370472" y="4450982"/>
                <a:ext cx="5700386" cy="0"/>
              </a:xfrm>
              <a:prstGeom prst="line">
                <a:avLst/>
              </a:prstGeom>
              <a:ln>
                <a:headEnd type="arrow" w="med" len="med"/>
                <a:tailEnd type="arrow" w="med" len="med"/>
              </a:ln>
            </p:spPr>
            <p:style>
              <a:lnRef idx="2">
                <a:schemeClr val="dk1"/>
              </a:lnRef>
              <a:fillRef idx="1">
                <a:schemeClr val="lt1"/>
              </a:fillRef>
              <a:effectRef idx="0">
                <a:schemeClr val="dk1"/>
              </a:effectRef>
              <a:fontRef idx="minor">
                <a:schemeClr val="dk1"/>
              </a:fontRef>
            </p:style>
          </p:cxnSp>
          <p:sp>
            <p:nvSpPr>
              <p:cNvPr id="84" name="Rectangle 83">
                <a:extLst>
                  <a:ext uri="{FF2B5EF4-FFF2-40B4-BE49-F238E27FC236}">
                    <a16:creationId xmlns:a16="http://schemas.microsoft.com/office/drawing/2014/main" id="{F2C20EC2-1CD0-324D-BC95-AFE6024AEB41}"/>
                  </a:ext>
                </a:extLst>
              </p:cNvPr>
              <p:cNvSpPr/>
              <p:nvPr/>
            </p:nvSpPr>
            <p:spPr>
              <a:xfrm>
                <a:off x="8278371" y="530383"/>
                <a:ext cx="500657" cy="4268583"/>
              </a:xfrm>
              <a:prstGeom prst="rect">
                <a:avLst/>
              </a:prstGeom>
              <a:ln>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078A704B-30C1-6A4E-BFF3-27F888308FCC}"/>
                  </a:ext>
                </a:extLst>
              </p:cNvPr>
              <p:cNvSpPr/>
              <p:nvPr/>
            </p:nvSpPr>
            <p:spPr>
              <a:xfrm>
                <a:off x="1471183" y="3681220"/>
                <a:ext cx="9640513" cy="1212204"/>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0" name="Rectangle 129">
                <a:extLst>
                  <a:ext uri="{FF2B5EF4-FFF2-40B4-BE49-F238E27FC236}">
                    <a16:creationId xmlns:a16="http://schemas.microsoft.com/office/drawing/2014/main" id="{D73EA8F4-CF29-2645-B34A-D3D8614F6CCB}"/>
                  </a:ext>
                </a:extLst>
              </p:cNvPr>
              <p:cNvSpPr/>
              <p:nvPr/>
            </p:nvSpPr>
            <p:spPr>
              <a:xfrm>
                <a:off x="3696311" y="370390"/>
                <a:ext cx="2163022" cy="2620115"/>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8031865F-506F-B44A-9354-62AA9E20D078}"/>
                  </a:ext>
                </a:extLst>
              </p:cNvPr>
              <p:cNvSpPr/>
              <p:nvPr/>
            </p:nvSpPr>
            <p:spPr>
              <a:xfrm>
                <a:off x="857721" y="370390"/>
                <a:ext cx="1738572" cy="4523034"/>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832430BD-F953-9140-A01F-022F35BD5563}"/>
                  </a:ext>
                </a:extLst>
              </p:cNvPr>
              <p:cNvCxnSpPr>
                <a:cxnSpLocks/>
                <a:stCxn id="98" idx="2"/>
                <a:endCxn id="52" idx="2"/>
              </p:cNvCxnSpPr>
              <p:nvPr/>
            </p:nvCxnSpPr>
            <p:spPr>
              <a:xfrm>
                <a:off x="3370472" y="4354592"/>
                <a:ext cx="2688952" cy="11576"/>
              </a:xfrm>
              <a:prstGeom prst="line">
                <a:avLst/>
              </a:prstGeom>
              <a:ln>
                <a:headEnd type="arrow" w="med" len="med"/>
                <a:tailEnd type="arrow" w="med" len="med"/>
              </a:ln>
            </p:spPr>
            <p:style>
              <a:lnRef idx="2">
                <a:schemeClr val="dk1"/>
              </a:lnRef>
              <a:fillRef idx="1">
                <a:schemeClr val="lt1"/>
              </a:fillRef>
              <a:effectRef idx="0">
                <a:schemeClr val="dk1"/>
              </a:effectRef>
              <a:fontRef idx="minor">
                <a:schemeClr val="dk1"/>
              </a:fontRef>
            </p:style>
          </p:cxnSp>
          <p:sp>
            <p:nvSpPr>
              <p:cNvPr id="48" name="Rectangle 47">
                <a:extLst>
                  <a:ext uri="{FF2B5EF4-FFF2-40B4-BE49-F238E27FC236}">
                    <a16:creationId xmlns:a16="http://schemas.microsoft.com/office/drawing/2014/main" id="{5DB88352-0790-F146-B012-F8F30BA6C56D}"/>
                  </a:ext>
                </a:extLst>
              </p:cNvPr>
              <p:cNvSpPr/>
              <p:nvPr/>
            </p:nvSpPr>
            <p:spPr>
              <a:xfrm>
                <a:off x="3860846" y="2305539"/>
                <a:ext cx="1914921" cy="6246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Battery Swapping Station</a:t>
                </a:r>
              </a:p>
            </p:txBody>
          </p:sp>
          <p:sp>
            <p:nvSpPr>
              <p:cNvPr id="41" name="Rectangle 40">
                <a:extLst>
                  <a:ext uri="{FF2B5EF4-FFF2-40B4-BE49-F238E27FC236}">
                    <a16:creationId xmlns:a16="http://schemas.microsoft.com/office/drawing/2014/main" id="{16C09FEC-1D2F-1A42-A02B-FE17B85A30A7}"/>
                  </a:ext>
                </a:extLst>
              </p:cNvPr>
              <p:cNvSpPr/>
              <p:nvPr/>
            </p:nvSpPr>
            <p:spPr>
              <a:xfrm>
                <a:off x="2371182" y="3705514"/>
                <a:ext cx="352912" cy="1187910"/>
              </a:xfrm>
              <a:prstGeom prst="rect">
                <a:avLst/>
              </a:prstGeom>
              <a:ln>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 name="Rectangle 4">
                <a:extLst>
                  <a:ext uri="{FF2B5EF4-FFF2-40B4-BE49-F238E27FC236}">
                    <a16:creationId xmlns:a16="http://schemas.microsoft.com/office/drawing/2014/main" id="{43A90BFB-4C94-D74D-99C9-198E27B349FA}"/>
                  </a:ext>
                </a:extLst>
              </p:cNvPr>
              <p:cNvSpPr/>
              <p:nvPr/>
            </p:nvSpPr>
            <p:spPr>
              <a:xfrm>
                <a:off x="1043322" y="823866"/>
                <a:ext cx="1032095" cy="6246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Wind Turbine Generator</a:t>
                </a:r>
              </a:p>
            </p:txBody>
          </p:sp>
          <p:sp>
            <p:nvSpPr>
              <p:cNvPr id="6" name="Rectangle 5">
                <a:extLst>
                  <a:ext uri="{FF2B5EF4-FFF2-40B4-BE49-F238E27FC236}">
                    <a16:creationId xmlns:a16="http://schemas.microsoft.com/office/drawing/2014/main" id="{3551DB31-24E9-BF4B-83B4-7898D075732D}"/>
                  </a:ext>
                </a:extLst>
              </p:cNvPr>
              <p:cNvSpPr/>
              <p:nvPr/>
            </p:nvSpPr>
            <p:spPr>
              <a:xfrm>
                <a:off x="1043321" y="1800131"/>
                <a:ext cx="1032095" cy="6246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Solar PV (MPPT)</a:t>
                </a:r>
              </a:p>
            </p:txBody>
          </p:sp>
          <p:sp>
            <p:nvSpPr>
              <p:cNvPr id="7" name="Rectangle 6">
                <a:extLst>
                  <a:ext uri="{FF2B5EF4-FFF2-40B4-BE49-F238E27FC236}">
                    <a16:creationId xmlns:a16="http://schemas.microsoft.com/office/drawing/2014/main" id="{0A704881-2C76-B640-8CA4-092BA436065C}"/>
                  </a:ext>
                </a:extLst>
              </p:cNvPr>
              <p:cNvSpPr/>
              <p:nvPr/>
            </p:nvSpPr>
            <p:spPr>
              <a:xfrm>
                <a:off x="1043320" y="2776396"/>
                <a:ext cx="1032095" cy="6246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Grid</a:t>
                </a:r>
              </a:p>
            </p:txBody>
          </p:sp>
          <p:cxnSp>
            <p:nvCxnSpPr>
              <p:cNvPr id="15" name="Straight Connector 14">
                <a:extLst>
                  <a:ext uri="{FF2B5EF4-FFF2-40B4-BE49-F238E27FC236}">
                    <a16:creationId xmlns:a16="http://schemas.microsoft.com/office/drawing/2014/main" id="{25A55DD5-D146-7649-8A00-BAB566890DB2}"/>
                  </a:ext>
                </a:extLst>
              </p:cNvPr>
              <p:cNvCxnSpPr>
                <a:cxnSpLocks/>
                <a:stCxn id="6" idx="3"/>
              </p:cNvCxnSpPr>
              <p:nvPr/>
            </p:nvCxnSpPr>
            <p:spPr>
              <a:xfrm>
                <a:off x="2075416" y="2112476"/>
                <a:ext cx="692835" cy="0"/>
              </a:xfrm>
              <a:prstGeom prst="line">
                <a:avLst/>
              </a:prstGeom>
            </p:spPr>
            <p:style>
              <a:lnRef idx="2">
                <a:schemeClr val="dk1"/>
              </a:lnRef>
              <a:fillRef idx="1">
                <a:schemeClr val="lt1"/>
              </a:fillRef>
              <a:effectRef idx="0">
                <a:schemeClr val="dk1"/>
              </a:effectRef>
              <a:fontRef idx="minor">
                <a:schemeClr val="dk1"/>
              </a:fontRef>
            </p:style>
          </p:cxnSp>
          <p:cxnSp>
            <p:nvCxnSpPr>
              <p:cNvPr id="17" name="Straight Connector 16">
                <a:extLst>
                  <a:ext uri="{FF2B5EF4-FFF2-40B4-BE49-F238E27FC236}">
                    <a16:creationId xmlns:a16="http://schemas.microsoft.com/office/drawing/2014/main" id="{B6DB8B90-F6B2-2E47-AD1A-E6E646DC1CBB}"/>
                  </a:ext>
                </a:extLst>
              </p:cNvPr>
              <p:cNvCxnSpPr>
                <a:cxnSpLocks/>
                <a:stCxn id="5" idx="3"/>
              </p:cNvCxnSpPr>
              <p:nvPr/>
            </p:nvCxnSpPr>
            <p:spPr>
              <a:xfrm>
                <a:off x="2075417" y="1136211"/>
                <a:ext cx="683016" cy="0"/>
              </a:xfrm>
              <a:prstGeom prst="line">
                <a:avLst/>
              </a:prstGeom>
            </p:spPr>
            <p:style>
              <a:lnRef idx="2">
                <a:schemeClr val="dk1"/>
              </a:lnRef>
              <a:fillRef idx="1">
                <a:schemeClr val="lt1"/>
              </a:fillRef>
              <a:effectRef idx="0">
                <a:schemeClr val="dk1"/>
              </a:effectRef>
              <a:fontRef idx="minor">
                <a:schemeClr val="dk1"/>
              </a:fontRef>
            </p:style>
          </p:cxnSp>
          <p:cxnSp>
            <p:nvCxnSpPr>
              <p:cNvPr id="20" name="Straight Connector 19">
                <a:extLst>
                  <a:ext uri="{FF2B5EF4-FFF2-40B4-BE49-F238E27FC236}">
                    <a16:creationId xmlns:a16="http://schemas.microsoft.com/office/drawing/2014/main" id="{92E470E6-C730-3A48-B8FF-6C7C8068C0E5}"/>
                  </a:ext>
                </a:extLst>
              </p:cNvPr>
              <p:cNvCxnSpPr>
                <a:cxnSpLocks/>
                <a:stCxn id="7" idx="3"/>
              </p:cNvCxnSpPr>
              <p:nvPr/>
            </p:nvCxnSpPr>
            <p:spPr>
              <a:xfrm>
                <a:off x="2075415" y="3088741"/>
                <a:ext cx="672025" cy="0"/>
              </a:xfrm>
              <a:prstGeom prst="line">
                <a:avLst/>
              </a:prstGeom>
            </p:spPr>
            <p:style>
              <a:lnRef idx="2">
                <a:schemeClr val="dk1"/>
              </a:lnRef>
              <a:fillRef idx="1">
                <a:schemeClr val="lt1"/>
              </a:fillRef>
              <a:effectRef idx="0">
                <a:schemeClr val="dk1"/>
              </a:effectRef>
              <a:fontRef idx="minor">
                <a:schemeClr val="dk1"/>
              </a:fontRef>
            </p:style>
          </p:cxnSp>
          <p:sp>
            <p:nvSpPr>
              <p:cNvPr id="22" name="Can 21">
                <a:extLst>
                  <a:ext uri="{FF2B5EF4-FFF2-40B4-BE49-F238E27FC236}">
                    <a16:creationId xmlns:a16="http://schemas.microsoft.com/office/drawing/2014/main" id="{DD1A9051-A638-B541-B5D1-292D44C800A2}"/>
                  </a:ext>
                </a:extLst>
              </p:cNvPr>
              <p:cNvSpPr/>
              <p:nvPr/>
            </p:nvSpPr>
            <p:spPr>
              <a:xfrm>
                <a:off x="3860849" y="4081650"/>
                <a:ext cx="1232591" cy="522732"/>
              </a:xfrm>
              <a:prstGeom prst="can">
                <a:avLst>
                  <a:gd name="adj" fmla="val 32738"/>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Battery Storage</a:t>
                </a:r>
              </a:p>
            </p:txBody>
          </p:sp>
          <p:sp>
            <p:nvSpPr>
              <p:cNvPr id="23" name="Rounded Rectangle 22">
                <a:extLst>
                  <a:ext uri="{FF2B5EF4-FFF2-40B4-BE49-F238E27FC236}">
                    <a16:creationId xmlns:a16="http://schemas.microsoft.com/office/drawing/2014/main" id="{601F611C-ACB7-E444-9005-6B9AF764C9AA}"/>
                  </a:ext>
                </a:extLst>
              </p:cNvPr>
              <p:cNvSpPr/>
              <p:nvPr/>
            </p:nvSpPr>
            <p:spPr>
              <a:xfrm>
                <a:off x="2712714" y="530383"/>
                <a:ext cx="45719" cy="413421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BCD6348-E7E9-A343-B35A-1ED1C5BAFEAD}"/>
                  </a:ext>
                </a:extLst>
              </p:cNvPr>
              <p:cNvSpPr/>
              <p:nvPr/>
            </p:nvSpPr>
            <p:spPr>
              <a:xfrm>
                <a:off x="1043320" y="3708781"/>
                <a:ext cx="1032095" cy="6246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Auxiliary Loads</a:t>
                </a:r>
              </a:p>
            </p:txBody>
          </p:sp>
          <p:cxnSp>
            <p:nvCxnSpPr>
              <p:cNvPr id="28" name="Straight Connector 27">
                <a:extLst>
                  <a:ext uri="{FF2B5EF4-FFF2-40B4-BE49-F238E27FC236}">
                    <a16:creationId xmlns:a16="http://schemas.microsoft.com/office/drawing/2014/main" id="{B235E985-B295-5F4B-A4BF-2D0582507B7E}"/>
                  </a:ext>
                </a:extLst>
              </p:cNvPr>
              <p:cNvCxnSpPr>
                <a:cxnSpLocks/>
                <a:stCxn id="27" idx="3"/>
              </p:cNvCxnSpPr>
              <p:nvPr/>
            </p:nvCxnSpPr>
            <p:spPr>
              <a:xfrm>
                <a:off x="2075415" y="4021126"/>
                <a:ext cx="667617" cy="0"/>
              </a:xfrm>
              <a:prstGeom prst="line">
                <a:avLst/>
              </a:prstGeom>
            </p:spPr>
            <p:style>
              <a:lnRef idx="2">
                <a:schemeClr val="dk1"/>
              </a:lnRef>
              <a:fillRef idx="1">
                <a:schemeClr val="lt1"/>
              </a:fillRef>
              <a:effectRef idx="0">
                <a:schemeClr val="dk1"/>
              </a:effectRef>
              <a:fontRef idx="minor">
                <a:schemeClr val="dk1"/>
              </a:fontRef>
            </p:style>
          </p:cxnSp>
          <p:sp>
            <p:nvSpPr>
              <p:cNvPr id="36" name="Can 35">
                <a:extLst>
                  <a:ext uri="{FF2B5EF4-FFF2-40B4-BE49-F238E27FC236}">
                    <a16:creationId xmlns:a16="http://schemas.microsoft.com/office/drawing/2014/main" id="{D5607195-8276-0343-B5FA-A0608CD0ABED}"/>
                  </a:ext>
                </a:extLst>
              </p:cNvPr>
              <p:cNvSpPr/>
              <p:nvPr/>
            </p:nvSpPr>
            <p:spPr>
              <a:xfrm>
                <a:off x="3860848" y="3889095"/>
                <a:ext cx="1232591" cy="311663"/>
              </a:xfrm>
              <a:prstGeom prst="can">
                <a:avLst>
                  <a:gd name="adj" fmla="val 50000"/>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38" name="Can 37">
                <a:extLst>
                  <a:ext uri="{FF2B5EF4-FFF2-40B4-BE49-F238E27FC236}">
                    <a16:creationId xmlns:a16="http://schemas.microsoft.com/office/drawing/2014/main" id="{3FC50CA9-E6C9-D049-BD83-835414934356}"/>
                  </a:ext>
                </a:extLst>
              </p:cNvPr>
              <p:cNvSpPr/>
              <p:nvPr/>
            </p:nvSpPr>
            <p:spPr>
              <a:xfrm>
                <a:off x="3860848" y="3688748"/>
                <a:ext cx="1232591" cy="311663"/>
              </a:xfrm>
              <a:prstGeom prst="can">
                <a:avLst>
                  <a:gd name="adj"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42" name="Can 41">
                <a:extLst>
                  <a:ext uri="{FF2B5EF4-FFF2-40B4-BE49-F238E27FC236}">
                    <a16:creationId xmlns:a16="http://schemas.microsoft.com/office/drawing/2014/main" id="{41889DEC-7BB1-C346-A04A-FF8779C4EBF9}"/>
                  </a:ext>
                </a:extLst>
              </p:cNvPr>
              <p:cNvSpPr/>
              <p:nvPr/>
            </p:nvSpPr>
            <p:spPr>
              <a:xfrm>
                <a:off x="3860847" y="3240295"/>
                <a:ext cx="1232591" cy="311663"/>
              </a:xfrm>
              <a:prstGeom prst="can">
                <a:avLst>
                  <a:gd name="adj" fmla="val 50000"/>
                </a:avLst>
              </a:prstGeom>
              <a:ln>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43" name="Can 42">
                <a:extLst>
                  <a:ext uri="{FF2B5EF4-FFF2-40B4-BE49-F238E27FC236}">
                    <a16:creationId xmlns:a16="http://schemas.microsoft.com/office/drawing/2014/main" id="{D8349CD8-4F6F-8A41-AFAA-E8D6A93A4F26}"/>
                  </a:ext>
                </a:extLst>
              </p:cNvPr>
              <p:cNvSpPr/>
              <p:nvPr/>
            </p:nvSpPr>
            <p:spPr>
              <a:xfrm>
                <a:off x="3850509" y="3011468"/>
                <a:ext cx="1232591" cy="311663"/>
              </a:xfrm>
              <a:prstGeom prst="can">
                <a:avLst>
                  <a:gd name="adj" fmla="val 50000"/>
                </a:avLst>
              </a:prstGeom>
              <a:ln>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44" name="Striped Right Arrow 43">
                <a:extLst>
                  <a:ext uri="{FF2B5EF4-FFF2-40B4-BE49-F238E27FC236}">
                    <a16:creationId xmlns:a16="http://schemas.microsoft.com/office/drawing/2014/main" id="{2F3FC94A-C30A-6342-88A9-5C7CB825A6D4}"/>
                  </a:ext>
                </a:extLst>
              </p:cNvPr>
              <p:cNvSpPr/>
              <p:nvPr/>
            </p:nvSpPr>
            <p:spPr>
              <a:xfrm rot="5400000">
                <a:off x="4332960" y="3308767"/>
                <a:ext cx="267688" cy="754074"/>
              </a:xfrm>
              <a:prstGeom prst="stripedRightArrow">
                <a:avLst>
                  <a:gd name="adj1" fmla="val 63521"/>
                  <a:gd name="adj2" fmla="val 58960"/>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B25F67C6-58B4-F94C-BF06-CC9ECED32CCA}"/>
                  </a:ext>
                </a:extLst>
              </p:cNvPr>
              <p:cNvCxnSpPr>
                <a:cxnSpLocks/>
              </p:cNvCxnSpPr>
              <p:nvPr/>
            </p:nvCxnSpPr>
            <p:spPr>
              <a:xfrm>
                <a:off x="3370472" y="4269156"/>
                <a:ext cx="490377" cy="0"/>
              </a:xfrm>
              <a:prstGeom prst="line">
                <a:avLst/>
              </a:prstGeom>
              <a:ln>
                <a:headEnd type="arrow" w="med" len="med"/>
                <a:tailEnd type="arrow" w="med" len="med"/>
              </a:ln>
            </p:spPr>
            <p:style>
              <a:lnRef idx="2">
                <a:schemeClr val="dk1"/>
              </a:lnRef>
              <a:fillRef idx="1">
                <a:schemeClr val="lt1"/>
              </a:fillRef>
              <a:effectRef idx="0">
                <a:schemeClr val="dk1"/>
              </a:effectRef>
              <a:fontRef idx="minor">
                <a:schemeClr val="dk1"/>
              </a:fontRef>
            </p:style>
          </p:cxnSp>
          <p:sp>
            <p:nvSpPr>
              <p:cNvPr id="47" name="Bent-Up Arrow 46">
                <a:extLst>
                  <a:ext uri="{FF2B5EF4-FFF2-40B4-BE49-F238E27FC236}">
                    <a16:creationId xmlns:a16="http://schemas.microsoft.com/office/drawing/2014/main" id="{C74FEF96-8B16-714B-968B-D93FBD90B5A0}"/>
                  </a:ext>
                </a:extLst>
              </p:cNvPr>
              <p:cNvSpPr/>
              <p:nvPr/>
            </p:nvSpPr>
            <p:spPr>
              <a:xfrm>
                <a:off x="5127498" y="2802880"/>
                <a:ext cx="648270" cy="1301922"/>
              </a:xfrm>
              <a:prstGeom prst="bentUpArrow">
                <a:avLst>
                  <a:gd name="adj1" fmla="val 32804"/>
                  <a:gd name="adj2" fmla="val 37842"/>
                  <a:gd name="adj3" fmla="val 26561"/>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 name="Rectangle 48">
                <a:extLst>
                  <a:ext uri="{FF2B5EF4-FFF2-40B4-BE49-F238E27FC236}">
                    <a16:creationId xmlns:a16="http://schemas.microsoft.com/office/drawing/2014/main" id="{65B1EC70-A605-E349-8414-3F7D8A88F77A}"/>
                  </a:ext>
                </a:extLst>
              </p:cNvPr>
              <p:cNvSpPr/>
              <p:nvPr/>
            </p:nvSpPr>
            <p:spPr>
              <a:xfrm>
                <a:off x="3860846" y="504328"/>
                <a:ext cx="1032095" cy="6246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EV Charging Station</a:t>
                </a:r>
              </a:p>
            </p:txBody>
          </p:sp>
          <p:sp>
            <p:nvSpPr>
              <p:cNvPr id="50" name="Striped Right Arrow 49">
                <a:extLst>
                  <a:ext uri="{FF2B5EF4-FFF2-40B4-BE49-F238E27FC236}">
                    <a16:creationId xmlns:a16="http://schemas.microsoft.com/office/drawing/2014/main" id="{79AC6064-4482-BE4B-B280-7B7FACCCC10A}"/>
                  </a:ext>
                </a:extLst>
              </p:cNvPr>
              <p:cNvSpPr/>
              <p:nvPr/>
            </p:nvSpPr>
            <p:spPr>
              <a:xfrm rot="5400000">
                <a:off x="4343204" y="2559687"/>
                <a:ext cx="267688" cy="754074"/>
              </a:xfrm>
              <a:prstGeom prst="stripedRightArrow">
                <a:avLst>
                  <a:gd name="adj1" fmla="val 63521"/>
                  <a:gd name="adj2" fmla="val 58960"/>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1" name="Rectangle 50">
                <a:extLst>
                  <a:ext uri="{FF2B5EF4-FFF2-40B4-BE49-F238E27FC236}">
                    <a16:creationId xmlns:a16="http://schemas.microsoft.com/office/drawing/2014/main" id="{899AB22C-AE37-1A4E-8B84-2B3EA371DFFA}"/>
                  </a:ext>
                </a:extLst>
              </p:cNvPr>
              <p:cNvSpPr/>
              <p:nvPr/>
            </p:nvSpPr>
            <p:spPr>
              <a:xfrm>
                <a:off x="6059421" y="2328691"/>
                <a:ext cx="1914921" cy="6246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Battery Swapping Station</a:t>
                </a:r>
              </a:p>
            </p:txBody>
          </p:sp>
          <p:sp>
            <p:nvSpPr>
              <p:cNvPr id="52" name="Can 51">
                <a:extLst>
                  <a:ext uri="{FF2B5EF4-FFF2-40B4-BE49-F238E27FC236}">
                    <a16:creationId xmlns:a16="http://schemas.microsoft.com/office/drawing/2014/main" id="{B17B6154-C71D-9A4E-94F8-E9DF58D6CA5B}"/>
                  </a:ext>
                </a:extLst>
              </p:cNvPr>
              <p:cNvSpPr/>
              <p:nvPr/>
            </p:nvSpPr>
            <p:spPr>
              <a:xfrm>
                <a:off x="6059424" y="4104802"/>
                <a:ext cx="1232591" cy="522732"/>
              </a:xfrm>
              <a:prstGeom prst="can">
                <a:avLst>
                  <a:gd name="adj" fmla="val 32738"/>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Battery Storage</a:t>
                </a:r>
              </a:p>
            </p:txBody>
          </p:sp>
          <p:sp>
            <p:nvSpPr>
              <p:cNvPr id="53" name="Can 52">
                <a:extLst>
                  <a:ext uri="{FF2B5EF4-FFF2-40B4-BE49-F238E27FC236}">
                    <a16:creationId xmlns:a16="http://schemas.microsoft.com/office/drawing/2014/main" id="{6124A9C2-5F02-404E-ABFC-F7F283283A21}"/>
                  </a:ext>
                </a:extLst>
              </p:cNvPr>
              <p:cNvSpPr/>
              <p:nvPr/>
            </p:nvSpPr>
            <p:spPr>
              <a:xfrm>
                <a:off x="6059423" y="3912247"/>
                <a:ext cx="1232591" cy="311663"/>
              </a:xfrm>
              <a:prstGeom prst="can">
                <a:avLst>
                  <a:gd name="adj" fmla="val 50000"/>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54" name="Can 53">
                <a:extLst>
                  <a:ext uri="{FF2B5EF4-FFF2-40B4-BE49-F238E27FC236}">
                    <a16:creationId xmlns:a16="http://schemas.microsoft.com/office/drawing/2014/main" id="{1BD4DF6F-EE7D-9E45-870C-1383BBB3404F}"/>
                  </a:ext>
                </a:extLst>
              </p:cNvPr>
              <p:cNvSpPr/>
              <p:nvPr/>
            </p:nvSpPr>
            <p:spPr>
              <a:xfrm>
                <a:off x="6059423" y="3711900"/>
                <a:ext cx="1232591" cy="311663"/>
              </a:xfrm>
              <a:prstGeom prst="can">
                <a:avLst>
                  <a:gd name="adj"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55" name="Can 54">
                <a:extLst>
                  <a:ext uri="{FF2B5EF4-FFF2-40B4-BE49-F238E27FC236}">
                    <a16:creationId xmlns:a16="http://schemas.microsoft.com/office/drawing/2014/main" id="{BB275FB0-8BB7-5042-AA68-936EFD87D509}"/>
                  </a:ext>
                </a:extLst>
              </p:cNvPr>
              <p:cNvSpPr/>
              <p:nvPr/>
            </p:nvSpPr>
            <p:spPr>
              <a:xfrm>
                <a:off x="6059422" y="3263447"/>
                <a:ext cx="1232591" cy="311663"/>
              </a:xfrm>
              <a:prstGeom prst="can">
                <a:avLst>
                  <a:gd name="adj" fmla="val 50000"/>
                </a:avLst>
              </a:prstGeom>
              <a:ln>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56" name="Can 55">
                <a:extLst>
                  <a:ext uri="{FF2B5EF4-FFF2-40B4-BE49-F238E27FC236}">
                    <a16:creationId xmlns:a16="http://schemas.microsoft.com/office/drawing/2014/main" id="{A14DF3A1-150B-874A-9C28-069E79202F35}"/>
                  </a:ext>
                </a:extLst>
              </p:cNvPr>
              <p:cNvSpPr/>
              <p:nvPr/>
            </p:nvSpPr>
            <p:spPr>
              <a:xfrm>
                <a:off x="6049084" y="3034620"/>
                <a:ext cx="1232591" cy="311663"/>
              </a:xfrm>
              <a:prstGeom prst="can">
                <a:avLst>
                  <a:gd name="adj" fmla="val 50000"/>
                </a:avLst>
              </a:prstGeom>
              <a:ln>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57" name="Striped Right Arrow 56">
                <a:extLst>
                  <a:ext uri="{FF2B5EF4-FFF2-40B4-BE49-F238E27FC236}">
                    <a16:creationId xmlns:a16="http://schemas.microsoft.com/office/drawing/2014/main" id="{3A043240-2D0C-444E-81A3-6423B65FD28E}"/>
                  </a:ext>
                </a:extLst>
              </p:cNvPr>
              <p:cNvSpPr/>
              <p:nvPr/>
            </p:nvSpPr>
            <p:spPr>
              <a:xfrm rot="5400000">
                <a:off x="6531535" y="3331919"/>
                <a:ext cx="267688" cy="754074"/>
              </a:xfrm>
              <a:prstGeom prst="stripedRightArrow">
                <a:avLst>
                  <a:gd name="adj1" fmla="val 63521"/>
                  <a:gd name="adj2" fmla="val 58960"/>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Bent-Up Arrow 57">
                <a:extLst>
                  <a:ext uri="{FF2B5EF4-FFF2-40B4-BE49-F238E27FC236}">
                    <a16:creationId xmlns:a16="http://schemas.microsoft.com/office/drawing/2014/main" id="{14C5F187-2060-9947-9504-E9677C6909CD}"/>
                  </a:ext>
                </a:extLst>
              </p:cNvPr>
              <p:cNvSpPr/>
              <p:nvPr/>
            </p:nvSpPr>
            <p:spPr>
              <a:xfrm>
                <a:off x="7326073" y="2802880"/>
                <a:ext cx="648270" cy="1325074"/>
              </a:xfrm>
              <a:prstGeom prst="bentUpArrow">
                <a:avLst>
                  <a:gd name="adj1" fmla="val 32804"/>
                  <a:gd name="adj2" fmla="val 37842"/>
                  <a:gd name="adj3" fmla="val 26561"/>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9" name="Striped Right Arrow 58">
                <a:extLst>
                  <a:ext uri="{FF2B5EF4-FFF2-40B4-BE49-F238E27FC236}">
                    <a16:creationId xmlns:a16="http://schemas.microsoft.com/office/drawing/2014/main" id="{DF17B89F-73FB-CF49-9D93-D6A87F90864B}"/>
                  </a:ext>
                </a:extLst>
              </p:cNvPr>
              <p:cNvSpPr/>
              <p:nvPr/>
            </p:nvSpPr>
            <p:spPr>
              <a:xfrm rot="5400000">
                <a:off x="6541779" y="2582839"/>
                <a:ext cx="267688" cy="754074"/>
              </a:xfrm>
              <a:prstGeom prst="stripedRightArrow">
                <a:avLst>
                  <a:gd name="adj1" fmla="val 63521"/>
                  <a:gd name="adj2" fmla="val 58960"/>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Rectangle 59">
                <a:extLst>
                  <a:ext uri="{FF2B5EF4-FFF2-40B4-BE49-F238E27FC236}">
                    <a16:creationId xmlns:a16="http://schemas.microsoft.com/office/drawing/2014/main" id="{E3291633-FB50-244F-BBF0-BB032D8A52F3}"/>
                  </a:ext>
                </a:extLst>
              </p:cNvPr>
              <p:cNvSpPr/>
              <p:nvPr/>
            </p:nvSpPr>
            <p:spPr>
              <a:xfrm>
                <a:off x="9070858" y="2328691"/>
                <a:ext cx="1914921" cy="6246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Battery Swapping Station</a:t>
                </a:r>
              </a:p>
            </p:txBody>
          </p:sp>
          <p:sp>
            <p:nvSpPr>
              <p:cNvPr id="61" name="Can 60">
                <a:extLst>
                  <a:ext uri="{FF2B5EF4-FFF2-40B4-BE49-F238E27FC236}">
                    <a16:creationId xmlns:a16="http://schemas.microsoft.com/office/drawing/2014/main" id="{69037D21-B8C5-BF4A-8729-3C37A5DC7FC2}"/>
                  </a:ext>
                </a:extLst>
              </p:cNvPr>
              <p:cNvSpPr/>
              <p:nvPr/>
            </p:nvSpPr>
            <p:spPr>
              <a:xfrm>
                <a:off x="9070861" y="4104802"/>
                <a:ext cx="1232591" cy="522732"/>
              </a:xfrm>
              <a:prstGeom prst="can">
                <a:avLst>
                  <a:gd name="adj" fmla="val 32738"/>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Battery Storage</a:t>
                </a:r>
              </a:p>
            </p:txBody>
          </p:sp>
          <p:sp>
            <p:nvSpPr>
              <p:cNvPr id="62" name="Can 61">
                <a:extLst>
                  <a:ext uri="{FF2B5EF4-FFF2-40B4-BE49-F238E27FC236}">
                    <a16:creationId xmlns:a16="http://schemas.microsoft.com/office/drawing/2014/main" id="{6F994DDE-864E-DD4C-A976-E8B9BE82CDE3}"/>
                  </a:ext>
                </a:extLst>
              </p:cNvPr>
              <p:cNvSpPr/>
              <p:nvPr/>
            </p:nvSpPr>
            <p:spPr>
              <a:xfrm>
                <a:off x="9070860" y="3912247"/>
                <a:ext cx="1232591" cy="311663"/>
              </a:xfrm>
              <a:prstGeom prst="can">
                <a:avLst>
                  <a:gd name="adj" fmla="val 50000"/>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63" name="Can 62">
                <a:extLst>
                  <a:ext uri="{FF2B5EF4-FFF2-40B4-BE49-F238E27FC236}">
                    <a16:creationId xmlns:a16="http://schemas.microsoft.com/office/drawing/2014/main" id="{5C68C763-CFFF-D449-B54C-7EE22FA6A841}"/>
                  </a:ext>
                </a:extLst>
              </p:cNvPr>
              <p:cNvSpPr/>
              <p:nvPr/>
            </p:nvSpPr>
            <p:spPr>
              <a:xfrm>
                <a:off x="9070860" y="3711900"/>
                <a:ext cx="1232591" cy="311663"/>
              </a:xfrm>
              <a:prstGeom prst="can">
                <a:avLst>
                  <a:gd name="adj"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64" name="Can 63">
                <a:extLst>
                  <a:ext uri="{FF2B5EF4-FFF2-40B4-BE49-F238E27FC236}">
                    <a16:creationId xmlns:a16="http://schemas.microsoft.com/office/drawing/2014/main" id="{382511D3-E9BA-D14D-949F-B05CF9EC6A6B}"/>
                  </a:ext>
                </a:extLst>
              </p:cNvPr>
              <p:cNvSpPr/>
              <p:nvPr/>
            </p:nvSpPr>
            <p:spPr>
              <a:xfrm>
                <a:off x="9070859" y="3263447"/>
                <a:ext cx="1232591" cy="311663"/>
              </a:xfrm>
              <a:prstGeom prst="can">
                <a:avLst>
                  <a:gd name="adj" fmla="val 50000"/>
                </a:avLst>
              </a:prstGeom>
              <a:ln>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65" name="Can 64">
                <a:extLst>
                  <a:ext uri="{FF2B5EF4-FFF2-40B4-BE49-F238E27FC236}">
                    <a16:creationId xmlns:a16="http://schemas.microsoft.com/office/drawing/2014/main" id="{7C4990D5-5873-4C4C-A01B-7AA8D7D49375}"/>
                  </a:ext>
                </a:extLst>
              </p:cNvPr>
              <p:cNvSpPr/>
              <p:nvPr/>
            </p:nvSpPr>
            <p:spPr>
              <a:xfrm>
                <a:off x="9060521" y="3034620"/>
                <a:ext cx="1232591" cy="311663"/>
              </a:xfrm>
              <a:prstGeom prst="can">
                <a:avLst>
                  <a:gd name="adj" fmla="val 50000"/>
                </a:avLst>
              </a:prstGeom>
              <a:ln>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66" name="Striped Right Arrow 65">
                <a:extLst>
                  <a:ext uri="{FF2B5EF4-FFF2-40B4-BE49-F238E27FC236}">
                    <a16:creationId xmlns:a16="http://schemas.microsoft.com/office/drawing/2014/main" id="{1B39E29B-C01D-3A49-8946-457765076D50}"/>
                  </a:ext>
                </a:extLst>
              </p:cNvPr>
              <p:cNvSpPr/>
              <p:nvPr/>
            </p:nvSpPr>
            <p:spPr>
              <a:xfrm rot="5400000">
                <a:off x="9542972" y="3331919"/>
                <a:ext cx="267688" cy="754074"/>
              </a:xfrm>
              <a:prstGeom prst="stripedRightArrow">
                <a:avLst>
                  <a:gd name="adj1" fmla="val 63521"/>
                  <a:gd name="adj2" fmla="val 58960"/>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Bent-Up Arrow 66">
                <a:extLst>
                  <a:ext uri="{FF2B5EF4-FFF2-40B4-BE49-F238E27FC236}">
                    <a16:creationId xmlns:a16="http://schemas.microsoft.com/office/drawing/2014/main" id="{267821BA-6B04-304B-92E2-EB28262C3E8E}"/>
                  </a:ext>
                </a:extLst>
              </p:cNvPr>
              <p:cNvSpPr/>
              <p:nvPr/>
            </p:nvSpPr>
            <p:spPr>
              <a:xfrm>
                <a:off x="10337510" y="2826032"/>
                <a:ext cx="648270" cy="1301922"/>
              </a:xfrm>
              <a:prstGeom prst="bentUpArrow">
                <a:avLst>
                  <a:gd name="adj1" fmla="val 32804"/>
                  <a:gd name="adj2" fmla="val 37842"/>
                  <a:gd name="adj3" fmla="val 26561"/>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 name="Striped Right Arrow 67">
                <a:extLst>
                  <a:ext uri="{FF2B5EF4-FFF2-40B4-BE49-F238E27FC236}">
                    <a16:creationId xmlns:a16="http://schemas.microsoft.com/office/drawing/2014/main" id="{0C381F4E-E7FB-AC4B-B593-00491C514D62}"/>
                  </a:ext>
                </a:extLst>
              </p:cNvPr>
              <p:cNvSpPr/>
              <p:nvPr/>
            </p:nvSpPr>
            <p:spPr>
              <a:xfrm rot="5400000">
                <a:off x="9553216" y="2582839"/>
                <a:ext cx="267688" cy="754074"/>
              </a:xfrm>
              <a:prstGeom prst="stripedRightArrow">
                <a:avLst>
                  <a:gd name="adj1" fmla="val 63521"/>
                  <a:gd name="adj2" fmla="val 58960"/>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9" name="TextBox 68">
                <a:extLst>
                  <a:ext uri="{FF2B5EF4-FFF2-40B4-BE49-F238E27FC236}">
                    <a16:creationId xmlns:a16="http://schemas.microsoft.com/office/drawing/2014/main" id="{0CF7E74B-6BF9-3D4F-BFBC-CF873D837DAD}"/>
                  </a:ext>
                </a:extLst>
              </p:cNvPr>
              <p:cNvSpPr txBox="1"/>
              <p:nvPr/>
            </p:nvSpPr>
            <p:spPr>
              <a:xfrm>
                <a:off x="8339572" y="4223910"/>
                <a:ext cx="520861" cy="369332"/>
              </a:xfrm>
              <a:prstGeom prst="rect">
                <a:avLst/>
              </a:prstGeom>
              <a:noFill/>
            </p:spPr>
            <p:txBody>
              <a:bodyPr wrap="square" rtlCol="0">
                <a:spAutoFit/>
              </a:bodyPr>
              <a:lstStyle/>
              <a:p>
                <a:r>
                  <a:rPr lang="en-US" dirty="0"/>
                  <a:t>…</a:t>
                </a:r>
              </a:p>
            </p:txBody>
          </p:sp>
          <p:sp>
            <p:nvSpPr>
              <p:cNvPr id="70" name="Rectangle 69">
                <a:extLst>
                  <a:ext uri="{FF2B5EF4-FFF2-40B4-BE49-F238E27FC236}">
                    <a16:creationId xmlns:a16="http://schemas.microsoft.com/office/drawing/2014/main" id="{4BCE25D9-30EC-1545-A7CB-52E9B4811755}"/>
                  </a:ext>
                </a:extLst>
              </p:cNvPr>
              <p:cNvSpPr/>
              <p:nvPr/>
            </p:nvSpPr>
            <p:spPr>
              <a:xfrm>
                <a:off x="6049084" y="504328"/>
                <a:ext cx="1032095" cy="6246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EV Charging Station</a:t>
                </a:r>
              </a:p>
            </p:txBody>
          </p:sp>
          <p:sp>
            <p:nvSpPr>
              <p:cNvPr id="71" name="Rectangle 70">
                <a:extLst>
                  <a:ext uri="{FF2B5EF4-FFF2-40B4-BE49-F238E27FC236}">
                    <a16:creationId xmlns:a16="http://schemas.microsoft.com/office/drawing/2014/main" id="{CFC0F00F-CBD2-314C-954F-78574E1CF41A}"/>
                  </a:ext>
                </a:extLst>
              </p:cNvPr>
              <p:cNvSpPr/>
              <p:nvPr/>
            </p:nvSpPr>
            <p:spPr>
              <a:xfrm>
                <a:off x="9060521" y="504328"/>
                <a:ext cx="1032095" cy="6246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EV Charging Station</a:t>
                </a:r>
              </a:p>
            </p:txBody>
          </p:sp>
          <p:cxnSp>
            <p:nvCxnSpPr>
              <p:cNvPr id="77" name="Straight Connector 76">
                <a:extLst>
                  <a:ext uri="{FF2B5EF4-FFF2-40B4-BE49-F238E27FC236}">
                    <a16:creationId xmlns:a16="http://schemas.microsoft.com/office/drawing/2014/main" id="{D82CB91C-54BD-B444-B2C0-3C7221426E92}"/>
                  </a:ext>
                </a:extLst>
              </p:cNvPr>
              <p:cNvCxnSpPr>
                <a:cxnSpLocks/>
              </p:cNvCxnSpPr>
              <p:nvPr/>
            </p:nvCxnSpPr>
            <p:spPr>
              <a:xfrm>
                <a:off x="2758433" y="642237"/>
                <a:ext cx="1102413" cy="0"/>
              </a:xfrm>
              <a:prstGeom prst="line">
                <a:avLst/>
              </a:prstGeom>
              <a:ln>
                <a:headEnd type="none" w="med" len="med"/>
                <a:tailEnd type="arrow" w="med" len="med"/>
              </a:ln>
            </p:spPr>
            <p:style>
              <a:lnRef idx="2">
                <a:schemeClr val="dk1"/>
              </a:lnRef>
              <a:fillRef idx="1">
                <a:schemeClr val="lt1"/>
              </a:fillRef>
              <a:effectRef idx="0">
                <a:schemeClr val="dk1"/>
              </a:effectRef>
              <a:fontRef idx="minor">
                <a:schemeClr val="dk1"/>
              </a:fontRef>
            </p:style>
          </p:cxnSp>
          <p:sp>
            <p:nvSpPr>
              <p:cNvPr id="82" name="TextBox 81">
                <a:extLst>
                  <a:ext uri="{FF2B5EF4-FFF2-40B4-BE49-F238E27FC236}">
                    <a16:creationId xmlns:a16="http://schemas.microsoft.com/office/drawing/2014/main" id="{117DF732-8952-7C43-9B97-54A2AC95F214}"/>
                  </a:ext>
                </a:extLst>
              </p:cNvPr>
              <p:cNvSpPr txBox="1"/>
              <p:nvPr/>
            </p:nvSpPr>
            <p:spPr>
              <a:xfrm>
                <a:off x="8339572" y="750003"/>
                <a:ext cx="520861" cy="369332"/>
              </a:xfrm>
              <a:prstGeom prst="rect">
                <a:avLst/>
              </a:prstGeom>
              <a:noFill/>
            </p:spPr>
            <p:txBody>
              <a:bodyPr wrap="square" rtlCol="0">
                <a:spAutoFit/>
              </a:bodyPr>
              <a:lstStyle/>
              <a:p>
                <a:r>
                  <a:rPr lang="en-US" dirty="0"/>
                  <a:t>…</a:t>
                </a:r>
              </a:p>
            </p:txBody>
          </p:sp>
          <p:sp>
            <p:nvSpPr>
              <p:cNvPr id="85" name="Rectangle 84">
                <a:extLst>
                  <a:ext uri="{FF2B5EF4-FFF2-40B4-BE49-F238E27FC236}">
                    <a16:creationId xmlns:a16="http://schemas.microsoft.com/office/drawing/2014/main" id="{80C2C199-48D7-F14D-BA57-C2EE4FB420CE}"/>
                  </a:ext>
                </a:extLst>
              </p:cNvPr>
              <p:cNvSpPr/>
              <p:nvPr/>
            </p:nvSpPr>
            <p:spPr>
              <a:xfrm>
                <a:off x="4304265" y="3357691"/>
                <a:ext cx="348173" cy="261610"/>
              </a:xfrm>
              <a:prstGeom prst="rect">
                <a:avLst/>
              </a:prstGeom>
            </p:spPr>
            <p:txBody>
              <a:bodyPr wrap="none">
                <a:spAutoFit/>
              </a:bodyPr>
              <a:lstStyle/>
              <a:p>
                <a:pPr algn="ctr"/>
                <a:r>
                  <a:rPr lang="en-US" sz="1100" dirty="0"/>
                  <a:t>DB</a:t>
                </a:r>
              </a:p>
            </p:txBody>
          </p:sp>
          <p:sp>
            <p:nvSpPr>
              <p:cNvPr id="86" name="Rectangle 85">
                <a:extLst>
                  <a:ext uri="{FF2B5EF4-FFF2-40B4-BE49-F238E27FC236}">
                    <a16:creationId xmlns:a16="http://schemas.microsoft.com/office/drawing/2014/main" id="{7CEFE2D4-3BF7-E94E-9E04-F7BFE4E17EE2}"/>
                  </a:ext>
                </a:extLst>
              </p:cNvPr>
              <p:cNvSpPr/>
              <p:nvPr/>
            </p:nvSpPr>
            <p:spPr>
              <a:xfrm>
                <a:off x="4297367" y="3996592"/>
                <a:ext cx="325731" cy="261610"/>
              </a:xfrm>
              <a:prstGeom prst="rect">
                <a:avLst/>
              </a:prstGeom>
            </p:spPr>
            <p:txBody>
              <a:bodyPr wrap="none">
                <a:spAutoFit/>
              </a:bodyPr>
              <a:lstStyle/>
              <a:p>
                <a:pPr algn="ctr"/>
                <a:r>
                  <a:rPr lang="en-US" sz="1100" dirty="0"/>
                  <a:t>FB</a:t>
                </a:r>
              </a:p>
            </p:txBody>
          </p:sp>
          <p:sp>
            <p:nvSpPr>
              <p:cNvPr id="87" name="Rectangle 86">
                <a:extLst>
                  <a:ext uri="{FF2B5EF4-FFF2-40B4-BE49-F238E27FC236}">
                    <a16:creationId xmlns:a16="http://schemas.microsoft.com/office/drawing/2014/main" id="{EC2DC8DF-9407-474D-8A52-B3202E840851}"/>
                  </a:ext>
                </a:extLst>
              </p:cNvPr>
              <p:cNvSpPr/>
              <p:nvPr/>
            </p:nvSpPr>
            <p:spPr>
              <a:xfrm>
                <a:off x="6511120" y="4021853"/>
                <a:ext cx="325731" cy="261610"/>
              </a:xfrm>
              <a:prstGeom prst="rect">
                <a:avLst/>
              </a:prstGeom>
            </p:spPr>
            <p:txBody>
              <a:bodyPr wrap="none">
                <a:spAutoFit/>
              </a:bodyPr>
              <a:lstStyle/>
              <a:p>
                <a:pPr algn="ctr"/>
                <a:r>
                  <a:rPr lang="en-US" sz="1100" dirty="0"/>
                  <a:t>FB</a:t>
                </a:r>
              </a:p>
            </p:txBody>
          </p:sp>
          <p:sp>
            <p:nvSpPr>
              <p:cNvPr id="88" name="Rectangle 87">
                <a:extLst>
                  <a:ext uri="{FF2B5EF4-FFF2-40B4-BE49-F238E27FC236}">
                    <a16:creationId xmlns:a16="http://schemas.microsoft.com/office/drawing/2014/main" id="{2C3B0077-DACA-EE4B-B154-706F89C9290A}"/>
                  </a:ext>
                </a:extLst>
              </p:cNvPr>
              <p:cNvSpPr/>
              <p:nvPr/>
            </p:nvSpPr>
            <p:spPr>
              <a:xfrm>
                <a:off x="9524648" y="4033092"/>
                <a:ext cx="325731" cy="261610"/>
              </a:xfrm>
              <a:prstGeom prst="rect">
                <a:avLst/>
              </a:prstGeom>
            </p:spPr>
            <p:txBody>
              <a:bodyPr wrap="none">
                <a:spAutoFit/>
              </a:bodyPr>
              <a:lstStyle/>
              <a:p>
                <a:pPr algn="ctr"/>
                <a:r>
                  <a:rPr lang="en-US" sz="1100" dirty="0"/>
                  <a:t>FB</a:t>
                </a:r>
              </a:p>
            </p:txBody>
          </p:sp>
          <p:sp>
            <p:nvSpPr>
              <p:cNvPr id="89" name="Rectangle 88">
                <a:extLst>
                  <a:ext uri="{FF2B5EF4-FFF2-40B4-BE49-F238E27FC236}">
                    <a16:creationId xmlns:a16="http://schemas.microsoft.com/office/drawing/2014/main" id="{DF8A91EB-98D1-5647-9F3F-0AA03A6D5C35}"/>
                  </a:ext>
                </a:extLst>
              </p:cNvPr>
              <p:cNvSpPr/>
              <p:nvPr/>
            </p:nvSpPr>
            <p:spPr>
              <a:xfrm>
                <a:off x="6502840" y="3384630"/>
                <a:ext cx="348173" cy="261610"/>
              </a:xfrm>
              <a:prstGeom prst="rect">
                <a:avLst/>
              </a:prstGeom>
            </p:spPr>
            <p:txBody>
              <a:bodyPr wrap="none">
                <a:spAutoFit/>
              </a:bodyPr>
              <a:lstStyle/>
              <a:p>
                <a:pPr algn="ctr"/>
                <a:r>
                  <a:rPr lang="en-US" sz="1100" dirty="0"/>
                  <a:t>DB</a:t>
                </a:r>
              </a:p>
            </p:txBody>
          </p:sp>
          <p:sp>
            <p:nvSpPr>
              <p:cNvPr id="90" name="Rectangle 89">
                <a:extLst>
                  <a:ext uri="{FF2B5EF4-FFF2-40B4-BE49-F238E27FC236}">
                    <a16:creationId xmlns:a16="http://schemas.microsoft.com/office/drawing/2014/main" id="{BCFFB62C-EF96-BC46-A82D-B68DD1118E41}"/>
                  </a:ext>
                </a:extLst>
              </p:cNvPr>
              <p:cNvSpPr/>
              <p:nvPr/>
            </p:nvSpPr>
            <p:spPr>
              <a:xfrm>
                <a:off x="9516415" y="3382947"/>
                <a:ext cx="348173" cy="261610"/>
              </a:xfrm>
              <a:prstGeom prst="rect">
                <a:avLst/>
              </a:prstGeom>
            </p:spPr>
            <p:txBody>
              <a:bodyPr wrap="none">
                <a:spAutoFit/>
              </a:bodyPr>
              <a:lstStyle/>
              <a:p>
                <a:pPr algn="ctr"/>
                <a:r>
                  <a:rPr lang="en-US" sz="1100" dirty="0"/>
                  <a:t>DB</a:t>
                </a:r>
              </a:p>
            </p:txBody>
          </p:sp>
          <p:sp>
            <p:nvSpPr>
              <p:cNvPr id="91" name="TextBox 90">
                <a:extLst>
                  <a:ext uri="{FF2B5EF4-FFF2-40B4-BE49-F238E27FC236}">
                    <a16:creationId xmlns:a16="http://schemas.microsoft.com/office/drawing/2014/main" id="{04ED896E-37D9-4748-A4A0-D8272E9E8C82}"/>
                  </a:ext>
                </a:extLst>
              </p:cNvPr>
              <p:cNvSpPr txBox="1"/>
              <p:nvPr/>
            </p:nvSpPr>
            <p:spPr>
              <a:xfrm>
                <a:off x="6511120" y="3045951"/>
                <a:ext cx="520861" cy="369332"/>
              </a:xfrm>
              <a:prstGeom prst="rect">
                <a:avLst/>
              </a:prstGeom>
              <a:noFill/>
            </p:spPr>
            <p:txBody>
              <a:bodyPr wrap="square" rtlCol="0">
                <a:spAutoFit/>
              </a:bodyPr>
              <a:lstStyle/>
              <a:p>
                <a:r>
                  <a:rPr lang="en-US" dirty="0"/>
                  <a:t>…</a:t>
                </a:r>
              </a:p>
            </p:txBody>
          </p:sp>
          <p:sp>
            <p:nvSpPr>
              <p:cNvPr id="92" name="TextBox 91">
                <a:extLst>
                  <a:ext uri="{FF2B5EF4-FFF2-40B4-BE49-F238E27FC236}">
                    <a16:creationId xmlns:a16="http://schemas.microsoft.com/office/drawing/2014/main" id="{1350EC20-3BE2-8741-B4E3-077EA40744F1}"/>
                  </a:ext>
                </a:extLst>
              </p:cNvPr>
              <p:cNvSpPr txBox="1"/>
              <p:nvPr/>
            </p:nvSpPr>
            <p:spPr>
              <a:xfrm>
                <a:off x="4289512" y="3021983"/>
                <a:ext cx="520861" cy="369332"/>
              </a:xfrm>
              <a:prstGeom prst="rect">
                <a:avLst/>
              </a:prstGeom>
              <a:noFill/>
            </p:spPr>
            <p:txBody>
              <a:bodyPr wrap="square" rtlCol="0">
                <a:spAutoFit/>
              </a:bodyPr>
              <a:lstStyle/>
              <a:p>
                <a:r>
                  <a:rPr lang="en-US" dirty="0"/>
                  <a:t>…</a:t>
                </a:r>
              </a:p>
            </p:txBody>
          </p:sp>
          <p:sp>
            <p:nvSpPr>
              <p:cNvPr id="93" name="TextBox 92">
                <a:extLst>
                  <a:ext uri="{FF2B5EF4-FFF2-40B4-BE49-F238E27FC236}">
                    <a16:creationId xmlns:a16="http://schemas.microsoft.com/office/drawing/2014/main" id="{2D94AD51-19C6-B146-9632-478149A0C302}"/>
                  </a:ext>
                </a:extLst>
              </p:cNvPr>
              <p:cNvSpPr txBox="1"/>
              <p:nvPr/>
            </p:nvSpPr>
            <p:spPr>
              <a:xfrm>
                <a:off x="9522362" y="3045346"/>
                <a:ext cx="520861" cy="369332"/>
              </a:xfrm>
              <a:prstGeom prst="rect">
                <a:avLst/>
              </a:prstGeom>
              <a:noFill/>
            </p:spPr>
            <p:txBody>
              <a:bodyPr wrap="square" rtlCol="0">
                <a:spAutoFit/>
              </a:bodyPr>
              <a:lstStyle/>
              <a:p>
                <a:r>
                  <a:rPr lang="en-US" dirty="0"/>
                  <a:t>…</a:t>
                </a:r>
              </a:p>
            </p:txBody>
          </p:sp>
          <p:sp>
            <p:nvSpPr>
              <p:cNvPr id="94" name="TextBox 93">
                <a:extLst>
                  <a:ext uri="{FF2B5EF4-FFF2-40B4-BE49-F238E27FC236}">
                    <a16:creationId xmlns:a16="http://schemas.microsoft.com/office/drawing/2014/main" id="{10DFBD59-E81A-834A-9305-534E15D0F1F5}"/>
                  </a:ext>
                </a:extLst>
              </p:cNvPr>
              <p:cNvSpPr txBox="1"/>
              <p:nvPr/>
            </p:nvSpPr>
            <p:spPr>
              <a:xfrm>
                <a:off x="9504953" y="3716535"/>
                <a:ext cx="520861" cy="369332"/>
              </a:xfrm>
              <a:prstGeom prst="rect">
                <a:avLst/>
              </a:prstGeom>
              <a:noFill/>
            </p:spPr>
            <p:txBody>
              <a:bodyPr wrap="square" rtlCol="0">
                <a:spAutoFit/>
              </a:bodyPr>
              <a:lstStyle/>
              <a:p>
                <a:r>
                  <a:rPr lang="en-US" dirty="0"/>
                  <a:t>…</a:t>
                </a:r>
              </a:p>
            </p:txBody>
          </p:sp>
          <p:sp>
            <p:nvSpPr>
              <p:cNvPr id="95" name="TextBox 94">
                <a:extLst>
                  <a:ext uri="{FF2B5EF4-FFF2-40B4-BE49-F238E27FC236}">
                    <a16:creationId xmlns:a16="http://schemas.microsoft.com/office/drawing/2014/main" id="{32CAFB6E-66E7-3543-89F2-D9CE2895633F}"/>
                  </a:ext>
                </a:extLst>
              </p:cNvPr>
              <p:cNvSpPr txBox="1"/>
              <p:nvPr/>
            </p:nvSpPr>
            <p:spPr>
              <a:xfrm>
                <a:off x="6511120" y="3718193"/>
                <a:ext cx="520861" cy="369332"/>
              </a:xfrm>
              <a:prstGeom prst="rect">
                <a:avLst/>
              </a:prstGeom>
              <a:noFill/>
            </p:spPr>
            <p:txBody>
              <a:bodyPr wrap="square" rtlCol="0">
                <a:spAutoFit/>
              </a:bodyPr>
              <a:lstStyle/>
              <a:p>
                <a:r>
                  <a:rPr lang="en-US" dirty="0"/>
                  <a:t>…</a:t>
                </a:r>
              </a:p>
            </p:txBody>
          </p:sp>
          <p:sp>
            <p:nvSpPr>
              <p:cNvPr id="96" name="TextBox 95">
                <a:extLst>
                  <a:ext uri="{FF2B5EF4-FFF2-40B4-BE49-F238E27FC236}">
                    <a16:creationId xmlns:a16="http://schemas.microsoft.com/office/drawing/2014/main" id="{9EFEFA20-3EDE-C541-ABBC-32D422FC631B}"/>
                  </a:ext>
                </a:extLst>
              </p:cNvPr>
              <p:cNvSpPr txBox="1"/>
              <p:nvPr/>
            </p:nvSpPr>
            <p:spPr>
              <a:xfrm>
                <a:off x="4303161" y="3705514"/>
                <a:ext cx="520861" cy="369332"/>
              </a:xfrm>
              <a:prstGeom prst="rect">
                <a:avLst/>
              </a:prstGeom>
              <a:noFill/>
            </p:spPr>
            <p:txBody>
              <a:bodyPr wrap="square" rtlCol="0">
                <a:spAutoFit/>
              </a:bodyPr>
              <a:lstStyle/>
              <a:p>
                <a:r>
                  <a:rPr lang="en-US" dirty="0"/>
                  <a:t>…</a:t>
                </a:r>
              </a:p>
            </p:txBody>
          </p:sp>
          <p:sp>
            <p:nvSpPr>
              <p:cNvPr id="97" name="Rectangle 96">
                <a:extLst>
                  <a:ext uri="{FF2B5EF4-FFF2-40B4-BE49-F238E27FC236}">
                    <a16:creationId xmlns:a16="http://schemas.microsoft.com/office/drawing/2014/main" id="{D7C39D5F-11F5-7740-869E-BDF9B8639537}"/>
                  </a:ext>
                </a:extLst>
              </p:cNvPr>
              <p:cNvSpPr/>
              <p:nvPr/>
            </p:nvSpPr>
            <p:spPr>
              <a:xfrm rot="16200000">
                <a:off x="2295053" y="4291718"/>
                <a:ext cx="595036" cy="261610"/>
              </a:xfrm>
              <a:prstGeom prst="rect">
                <a:avLst/>
              </a:prstGeom>
            </p:spPr>
            <p:txBody>
              <a:bodyPr wrap="none">
                <a:spAutoFit/>
              </a:bodyPr>
              <a:lstStyle/>
              <a:p>
                <a:pPr algn="ctr"/>
                <a:r>
                  <a:rPr lang="en-US" sz="1100" dirty="0"/>
                  <a:t>DC-Bus</a:t>
                </a:r>
              </a:p>
            </p:txBody>
          </p:sp>
          <p:sp>
            <p:nvSpPr>
              <p:cNvPr id="98" name="Rectangle 97">
                <a:extLst>
                  <a:ext uri="{FF2B5EF4-FFF2-40B4-BE49-F238E27FC236}">
                    <a16:creationId xmlns:a16="http://schemas.microsoft.com/office/drawing/2014/main" id="{94342352-810C-CA4D-9735-0AE3ED16C907}"/>
                  </a:ext>
                </a:extLst>
              </p:cNvPr>
              <p:cNvSpPr/>
              <p:nvPr/>
            </p:nvSpPr>
            <p:spPr>
              <a:xfrm rot="16200000">
                <a:off x="2685180" y="4113674"/>
                <a:ext cx="888748" cy="48183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a:t>Bidirectional DC/DC</a:t>
                </a:r>
              </a:p>
            </p:txBody>
          </p:sp>
          <p:cxnSp>
            <p:nvCxnSpPr>
              <p:cNvPr id="99" name="Straight Connector 98">
                <a:extLst>
                  <a:ext uri="{FF2B5EF4-FFF2-40B4-BE49-F238E27FC236}">
                    <a16:creationId xmlns:a16="http://schemas.microsoft.com/office/drawing/2014/main" id="{6FBF61E7-DA80-4941-A6A1-F265B1505BB3}"/>
                  </a:ext>
                </a:extLst>
              </p:cNvPr>
              <p:cNvCxnSpPr>
                <a:cxnSpLocks/>
                <a:endCxn id="98" idx="0"/>
              </p:cNvCxnSpPr>
              <p:nvPr/>
            </p:nvCxnSpPr>
            <p:spPr>
              <a:xfrm>
                <a:off x="2735566" y="4354591"/>
                <a:ext cx="153071" cy="1"/>
              </a:xfrm>
              <a:prstGeom prst="line">
                <a:avLst/>
              </a:prstGeom>
            </p:spPr>
            <p:style>
              <a:lnRef idx="2">
                <a:schemeClr val="dk1"/>
              </a:lnRef>
              <a:fillRef idx="1">
                <a:schemeClr val="lt1"/>
              </a:fillRef>
              <a:effectRef idx="0">
                <a:schemeClr val="dk1"/>
              </a:effectRef>
              <a:fontRef idx="minor">
                <a:schemeClr val="dk1"/>
              </a:fontRef>
            </p:style>
          </p:cxnSp>
          <p:sp>
            <p:nvSpPr>
              <p:cNvPr id="102" name="Rectangle 101">
                <a:extLst>
                  <a:ext uri="{FF2B5EF4-FFF2-40B4-BE49-F238E27FC236}">
                    <a16:creationId xmlns:a16="http://schemas.microsoft.com/office/drawing/2014/main" id="{04BA06F4-A62F-4E4C-A62A-BC24D5070991}"/>
                  </a:ext>
                </a:extLst>
              </p:cNvPr>
              <p:cNvSpPr/>
              <p:nvPr/>
            </p:nvSpPr>
            <p:spPr>
              <a:xfrm rot="16200000">
                <a:off x="2026435" y="2909794"/>
                <a:ext cx="643348" cy="3729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a:t>Inverter</a:t>
                </a:r>
              </a:p>
            </p:txBody>
          </p:sp>
          <p:sp>
            <p:nvSpPr>
              <p:cNvPr id="103" name="Rectangle 102">
                <a:extLst>
                  <a:ext uri="{FF2B5EF4-FFF2-40B4-BE49-F238E27FC236}">
                    <a16:creationId xmlns:a16="http://schemas.microsoft.com/office/drawing/2014/main" id="{19314DF8-E44A-AA43-B42F-834275451947}"/>
                  </a:ext>
                </a:extLst>
              </p:cNvPr>
              <p:cNvSpPr/>
              <p:nvPr/>
            </p:nvSpPr>
            <p:spPr>
              <a:xfrm rot="16200000">
                <a:off x="2007799" y="1928500"/>
                <a:ext cx="629707" cy="3729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a:t>DC/DC</a:t>
                </a:r>
              </a:p>
            </p:txBody>
          </p:sp>
          <p:sp>
            <p:nvSpPr>
              <p:cNvPr id="111" name="Rectangle 110">
                <a:extLst>
                  <a:ext uri="{FF2B5EF4-FFF2-40B4-BE49-F238E27FC236}">
                    <a16:creationId xmlns:a16="http://schemas.microsoft.com/office/drawing/2014/main" id="{EEA7C9E4-52C7-0E47-8428-07E95A28AB0E}"/>
                  </a:ext>
                </a:extLst>
              </p:cNvPr>
              <p:cNvSpPr/>
              <p:nvPr/>
            </p:nvSpPr>
            <p:spPr>
              <a:xfrm rot="16200000">
                <a:off x="2008480" y="947219"/>
                <a:ext cx="629707" cy="3729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a:t>AC/DC</a:t>
                </a:r>
              </a:p>
            </p:txBody>
          </p:sp>
          <p:pic>
            <p:nvPicPr>
              <p:cNvPr id="127" name="Graphic 126">
                <a:extLst>
                  <a:ext uri="{FF2B5EF4-FFF2-40B4-BE49-F238E27FC236}">
                    <a16:creationId xmlns:a16="http://schemas.microsoft.com/office/drawing/2014/main" id="{F180D954-007D-0148-8220-C0CD6B13893B}"/>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5972" t="47103" r="77293" b="5316"/>
              <a:stretch/>
            </p:blipFill>
            <p:spPr>
              <a:xfrm rot="16200000">
                <a:off x="4293736" y="835494"/>
                <a:ext cx="895067" cy="1781520"/>
              </a:xfrm>
              <a:prstGeom prst="rect">
                <a:avLst/>
              </a:prstGeom>
            </p:spPr>
          </p:pic>
          <p:pic>
            <p:nvPicPr>
              <p:cNvPr id="128" name="Graphic 127">
                <a:extLst>
                  <a:ext uri="{FF2B5EF4-FFF2-40B4-BE49-F238E27FC236}">
                    <a16:creationId xmlns:a16="http://schemas.microsoft.com/office/drawing/2014/main" id="{31B31A5C-FAB3-EC46-B3B1-40B6CA35B148}"/>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5972" t="47103" r="77293" b="5316"/>
              <a:stretch/>
            </p:blipFill>
            <p:spPr>
              <a:xfrm rot="16200000">
                <a:off x="6489159" y="813910"/>
                <a:ext cx="895067" cy="1781520"/>
              </a:xfrm>
              <a:prstGeom prst="rect">
                <a:avLst/>
              </a:prstGeom>
            </p:spPr>
          </p:pic>
          <p:pic>
            <p:nvPicPr>
              <p:cNvPr id="129" name="Graphic 128">
                <a:extLst>
                  <a:ext uri="{FF2B5EF4-FFF2-40B4-BE49-F238E27FC236}">
                    <a16:creationId xmlns:a16="http://schemas.microsoft.com/office/drawing/2014/main" id="{0F530E7F-9B76-BE43-B503-11DC6934E9D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5972" t="47103" r="77293" b="5316"/>
              <a:stretch/>
            </p:blipFill>
            <p:spPr>
              <a:xfrm rot="16200000">
                <a:off x="9503748" y="776074"/>
                <a:ext cx="895067" cy="1781520"/>
              </a:xfrm>
              <a:prstGeom prst="rect">
                <a:avLst/>
              </a:prstGeom>
            </p:spPr>
          </p:pic>
          <p:sp>
            <p:nvSpPr>
              <p:cNvPr id="133" name="TextBox 132">
                <a:extLst>
                  <a:ext uri="{FF2B5EF4-FFF2-40B4-BE49-F238E27FC236}">
                    <a16:creationId xmlns:a16="http://schemas.microsoft.com/office/drawing/2014/main" id="{021EF68E-F8F2-424F-8823-C025FF26B024}"/>
                  </a:ext>
                </a:extLst>
              </p:cNvPr>
              <p:cNvSpPr txBox="1"/>
              <p:nvPr/>
            </p:nvSpPr>
            <p:spPr>
              <a:xfrm>
                <a:off x="8339572" y="1460200"/>
                <a:ext cx="520861" cy="369332"/>
              </a:xfrm>
              <a:prstGeom prst="rect">
                <a:avLst/>
              </a:prstGeom>
              <a:noFill/>
            </p:spPr>
            <p:txBody>
              <a:bodyPr wrap="square" rtlCol="0">
                <a:spAutoFit/>
              </a:bodyPr>
              <a:lstStyle/>
              <a:p>
                <a:r>
                  <a:rPr lang="en-US" dirty="0"/>
                  <a:t>…</a:t>
                </a:r>
              </a:p>
            </p:txBody>
          </p:sp>
          <p:sp>
            <p:nvSpPr>
              <p:cNvPr id="134" name="TextBox 133">
                <a:extLst>
                  <a:ext uri="{FF2B5EF4-FFF2-40B4-BE49-F238E27FC236}">
                    <a16:creationId xmlns:a16="http://schemas.microsoft.com/office/drawing/2014/main" id="{3A87F2DA-1C48-E948-AFAE-121E817F577E}"/>
                  </a:ext>
                </a:extLst>
              </p:cNvPr>
              <p:cNvSpPr txBox="1"/>
              <p:nvPr/>
            </p:nvSpPr>
            <p:spPr>
              <a:xfrm>
                <a:off x="8339572" y="2405271"/>
                <a:ext cx="520861" cy="369332"/>
              </a:xfrm>
              <a:prstGeom prst="rect">
                <a:avLst/>
              </a:prstGeom>
              <a:noFill/>
            </p:spPr>
            <p:txBody>
              <a:bodyPr wrap="square" rtlCol="0">
                <a:spAutoFit/>
              </a:bodyPr>
              <a:lstStyle/>
              <a:p>
                <a:r>
                  <a:rPr lang="en-US" dirty="0"/>
                  <a:t>…</a:t>
                </a:r>
              </a:p>
            </p:txBody>
          </p:sp>
        </p:grpSp>
      </p:grpSp>
      <p:sp>
        <p:nvSpPr>
          <p:cNvPr id="83" name="Rectangle 82">
            <a:extLst>
              <a:ext uri="{FF2B5EF4-FFF2-40B4-BE49-F238E27FC236}">
                <a16:creationId xmlns:a16="http://schemas.microsoft.com/office/drawing/2014/main" id="{059646C2-AE31-0A4E-9837-DCCD2E7BF54B}"/>
              </a:ext>
            </a:extLst>
          </p:cNvPr>
          <p:cNvSpPr/>
          <p:nvPr/>
        </p:nvSpPr>
        <p:spPr>
          <a:xfrm>
            <a:off x="1177752" y="4589379"/>
            <a:ext cx="1132041" cy="261610"/>
          </a:xfrm>
          <a:prstGeom prst="rect">
            <a:avLst/>
          </a:prstGeom>
        </p:spPr>
        <p:txBody>
          <a:bodyPr wrap="none">
            <a:spAutoFit/>
          </a:bodyPr>
          <a:lstStyle/>
          <a:p>
            <a:pPr algn="ctr"/>
            <a:r>
              <a:rPr lang="en-US" sz="1100" dirty="0"/>
              <a:t>Charging System</a:t>
            </a:r>
          </a:p>
        </p:txBody>
      </p:sp>
      <p:sp>
        <p:nvSpPr>
          <p:cNvPr id="100" name="Rectangle 99">
            <a:extLst>
              <a:ext uri="{FF2B5EF4-FFF2-40B4-BE49-F238E27FC236}">
                <a16:creationId xmlns:a16="http://schemas.microsoft.com/office/drawing/2014/main" id="{A8E9A700-63E9-BA47-B1B6-294DC3CBC2F3}"/>
              </a:ext>
            </a:extLst>
          </p:cNvPr>
          <p:cNvSpPr/>
          <p:nvPr/>
        </p:nvSpPr>
        <p:spPr>
          <a:xfrm>
            <a:off x="4962984" y="375924"/>
            <a:ext cx="1032655" cy="261610"/>
          </a:xfrm>
          <a:prstGeom prst="rect">
            <a:avLst/>
          </a:prstGeom>
        </p:spPr>
        <p:txBody>
          <a:bodyPr wrap="none">
            <a:spAutoFit/>
          </a:bodyPr>
          <a:lstStyle/>
          <a:p>
            <a:pPr algn="ctr"/>
            <a:r>
              <a:rPr lang="en-US" sz="1100" dirty="0"/>
              <a:t>Charging Bay 1</a:t>
            </a:r>
          </a:p>
        </p:txBody>
      </p:sp>
      <p:sp>
        <p:nvSpPr>
          <p:cNvPr id="101" name="Rectangle 100">
            <a:extLst>
              <a:ext uri="{FF2B5EF4-FFF2-40B4-BE49-F238E27FC236}">
                <a16:creationId xmlns:a16="http://schemas.microsoft.com/office/drawing/2014/main" id="{F5D6A918-5638-5642-BABA-D6DFC1DEA4DA}"/>
              </a:ext>
            </a:extLst>
          </p:cNvPr>
          <p:cNvSpPr/>
          <p:nvPr/>
        </p:nvSpPr>
        <p:spPr>
          <a:xfrm>
            <a:off x="7231875" y="385096"/>
            <a:ext cx="1032655" cy="261610"/>
          </a:xfrm>
          <a:prstGeom prst="rect">
            <a:avLst/>
          </a:prstGeom>
        </p:spPr>
        <p:txBody>
          <a:bodyPr wrap="none">
            <a:spAutoFit/>
          </a:bodyPr>
          <a:lstStyle/>
          <a:p>
            <a:pPr algn="ctr"/>
            <a:r>
              <a:rPr lang="en-US" sz="1100" dirty="0"/>
              <a:t>Charging Bay 2</a:t>
            </a:r>
          </a:p>
        </p:txBody>
      </p:sp>
      <p:sp>
        <p:nvSpPr>
          <p:cNvPr id="104" name="Rectangle 103">
            <a:extLst>
              <a:ext uri="{FF2B5EF4-FFF2-40B4-BE49-F238E27FC236}">
                <a16:creationId xmlns:a16="http://schemas.microsoft.com/office/drawing/2014/main" id="{2018F475-E945-CB42-9724-A3A9C80AC368}"/>
              </a:ext>
            </a:extLst>
          </p:cNvPr>
          <p:cNvSpPr/>
          <p:nvPr/>
        </p:nvSpPr>
        <p:spPr>
          <a:xfrm>
            <a:off x="10200404" y="393977"/>
            <a:ext cx="1051891" cy="261610"/>
          </a:xfrm>
          <a:prstGeom prst="rect">
            <a:avLst/>
          </a:prstGeom>
        </p:spPr>
        <p:txBody>
          <a:bodyPr wrap="none">
            <a:spAutoFit/>
          </a:bodyPr>
          <a:lstStyle/>
          <a:p>
            <a:pPr algn="ctr"/>
            <a:r>
              <a:rPr lang="en-US" sz="1100" dirty="0"/>
              <a:t>Charging Bay N</a:t>
            </a:r>
          </a:p>
        </p:txBody>
      </p:sp>
      <p:sp>
        <p:nvSpPr>
          <p:cNvPr id="105" name="Rectangle 104">
            <a:extLst>
              <a:ext uri="{FF2B5EF4-FFF2-40B4-BE49-F238E27FC236}">
                <a16:creationId xmlns:a16="http://schemas.microsoft.com/office/drawing/2014/main" id="{2D9F1421-2C88-F040-AD6C-5BB4479FC7F2}"/>
              </a:ext>
            </a:extLst>
          </p:cNvPr>
          <p:cNvSpPr/>
          <p:nvPr/>
        </p:nvSpPr>
        <p:spPr>
          <a:xfrm>
            <a:off x="4254764" y="4637470"/>
            <a:ext cx="562975" cy="261610"/>
          </a:xfrm>
          <a:prstGeom prst="rect">
            <a:avLst/>
          </a:prstGeom>
        </p:spPr>
        <p:txBody>
          <a:bodyPr wrap="none">
            <a:spAutoFit/>
          </a:bodyPr>
          <a:lstStyle/>
          <a:p>
            <a:pPr algn="ctr"/>
            <a:r>
              <a:rPr lang="en-US" sz="1100" dirty="0"/>
              <a:t>BESS 1</a:t>
            </a:r>
          </a:p>
        </p:txBody>
      </p:sp>
      <p:sp>
        <p:nvSpPr>
          <p:cNvPr id="106" name="Rectangle 105">
            <a:extLst>
              <a:ext uri="{FF2B5EF4-FFF2-40B4-BE49-F238E27FC236}">
                <a16:creationId xmlns:a16="http://schemas.microsoft.com/office/drawing/2014/main" id="{945FE3E8-FB1F-4B40-B0A5-B4E0D60DB511}"/>
              </a:ext>
            </a:extLst>
          </p:cNvPr>
          <p:cNvSpPr/>
          <p:nvPr/>
        </p:nvSpPr>
        <p:spPr>
          <a:xfrm>
            <a:off x="6461944" y="4638367"/>
            <a:ext cx="562976" cy="261610"/>
          </a:xfrm>
          <a:prstGeom prst="rect">
            <a:avLst/>
          </a:prstGeom>
        </p:spPr>
        <p:txBody>
          <a:bodyPr wrap="none">
            <a:spAutoFit/>
          </a:bodyPr>
          <a:lstStyle/>
          <a:p>
            <a:pPr algn="ctr"/>
            <a:r>
              <a:rPr lang="en-US" sz="1100" dirty="0"/>
              <a:t>BESS 2</a:t>
            </a:r>
          </a:p>
        </p:txBody>
      </p:sp>
      <p:sp>
        <p:nvSpPr>
          <p:cNvPr id="107" name="Rectangle 106">
            <a:extLst>
              <a:ext uri="{FF2B5EF4-FFF2-40B4-BE49-F238E27FC236}">
                <a16:creationId xmlns:a16="http://schemas.microsoft.com/office/drawing/2014/main" id="{93884380-D5D8-F246-94B2-9D22D15C5285}"/>
              </a:ext>
            </a:extLst>
          </p:cNvPr>
          <p:cNvSpPr/>
          <p:nvPr/>
        </p:nvSpPr>
        <p:spPr>
          <a:xfrm>
            <a:off x="9465402" y="4648154"/>
            <a:ext cx="582211" cy="261610"/>
          </a:xfrm>
          <a:prstGeom prst="rect">
            <a:avLst/>
          </a:prstGeom>
        </p:spPr>
        <p:txBody>
          <a:bodyPr wrap="none">
            <a:spAutoFit/>
          </a:bodyPr>
          <a:lstStyle/>
          <a:p>
            <a:pPr algn="ctr"/>
            <a:r>
              <a:rPr lang="en-US" sz="1100" dirty="0"/>
              <a:t>BESS N</a:t>
            </a:r>
          </a:p>
        </p:txBody>
      </p:sp>
    </p:spTree>
    <p:extLst>
      <p:ext uri="{BB962C8B-B14F-4D97-AF65-F5344CB8AC3E}">
        <p14:creationId xmlns:p14="http://schemas.microsoft.com/office/powerpoint/2010/main" val="1370646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4" name="Group 283">
            <a:extLst>
              <a:ext uri="{FF2B5EF4-FFF2-40B4-BE49-F238E27FC236}">
                <a16:creationId xmlns:a16="http://schemas.microsoft.com/office/drawing/2014/main" id="{7850BC22-7487-1A4A-BBA5-326801BED7B0}"/>
              </a:ext>
            </a:extLst>
          </p:cNvPr>
          <p:cNvGrpSpPr/>
          <p:nvPr/>
        </p:nvGrpSpPr>
        <p:grpSpPr>
          <a:xfrm>
            <a:off x="629533" y="524628"/>
            <a:ext cx="3012512" cy="4063182"/>
            <a:chOff x="629533" y="524628"/>
            <a:chExt cx="3012512" cy="4063182"/>
          </a:xfrm>
        </p:grpSpPr>
        <p:sp>
          <p:nvSpPr>
            <p:cNvPr id="195" name="Rectangle 194">
              <a:extLst>
                <a:ext uri="{FF2B5EF4-FFF2-40B4-BE49-F238E27FC236}">
                  <a16:creationId xmlns:a16="http://schemas.microsoft.com/office/drawing/2014/main" id="{96EF83C5-9583-D94D-97DD-EEF4B7140CA4}"/>
                </a:ext>
              </a:extLst>
            </p:cNvPr>
            <p:cNvSpPr/>
            <p:nvPr/>
          </p:nvSpPr>
          <p:spPr>
            <a:xfrm>
              <a:off x="1034836" y="524630"/>
              <a:ext cx="2607209" cy="4063180"/>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3" name="Rectangle 112">
              <a:extLst>
                <a:ext uri="{FF2B5EF4-FFF2-40B4-BE49-F238E27FC236}">
                  <a16:creationId xmlns:a16="http://schemas.microsoft.com/office/drawing/2014/main" id="{C16FCC48-C72C-0B46-8DD5-9BDE722E12B7}"/>
                </a:ext>
              </a:extLst>
            </p:cNvPr>
            <p:cNvSpPr/>
            <p:nvPr/>
          </p:nvSpPr>
          <p:spPr>
            <a:xfrm rot="16200000">
              <a:off x="489037" y="1788940"/>
              <a:ext cx="1406280" cy="31468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Substation</a:t>
              </a:r>
            </a:p>
          </p:txBody>
        </p:sp>
        <p:sp>
          <p:nvSpPr>
            <p:cNvPr id="120" name="Rectangle 119">
              <a:extLst>
                <a:ext uri="{FF2B5EF4-FFF2-40B4-BE49-F238E27FC236}">
                  <a16:creationId xmlns:a16="http://schemas.microsoft.com/office/drawing/2014/main" id="{ADEC1648-FB37-7F48-B2BF-B05654973B8F}"/>
                </a:ext>
              </a:extLst>
            </p:cNvPr>
            <p:cNvSpPr/>
            <p:nvPr/>
          </p:nvSpPr>
          <p:spPr>
            <a:xfrm rot="16200000">
              <a:off x="1835511" y="782183"/>
              <a:ext cx="643348" cy="25325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a:t>Inverter</a:t>
              </a:r>
            </a:p>
          </p:txBody>
        </p:sp>
        <p:cxnSp>
          <p:nvCxnSpPr>
            <p:cNvPr id="123" name="Elbow Connector 122">
              <a:extLst>
                <a:ext uri="{FF2B5EF4-FFF2-40B4-BE49-F238E27FC236}">
                  <a16:creationId xmlns:a16="http://schemas.microsoft.com/office/drawing/2014/main" id="{BC0859A8-C323-5D48-97AF-8A21CA23D883}"/>
                </a:ext>
              </a:extLst>
            </p:cNvPr>
            <p:cNvCxnSpPr>
              <a:cxnSpLocks/>
              <a:stCxn id="120" idx="2"/>
              <a:endCxn id="162" idx="1"/>
            </p:cNvCxnSpPr>
            <p:nvPr/>
          </p:nvCxnSpPr>
          <p:spPr>
            <a:xfrm flipV="1">
              <a:off x="2283814" y="908024"/>
              <a:ext cx="274590" cy="788"/>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sp>
          <p:nvSpPr>
            <p:cNvPr id="142" name="Rectangle 141">
              <a:extLst>
                <a:ext uri="{FF2B5EF4-FFF2-40B4-BE49-F238E27FC236}">
                  <a16:creationId xmlns:a16="http://schemas.microsoft.com/office/drawing/2014/main" id="{BF531A64-3E97-F14E-AA7F-79CCE926C33E}"/>
                </a:ext>
              </a:extLst>
            </p:cNvPr>
            <p:cNvSpPr/>
            <p:nvPr/>
          </p:nvSpPr>
          <p:spPr>
            <a:xfrm rot="16200000">
              <a:off x="-1263485" y="2417646"/>
              <a:ext cx="4063181" cy="27714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DSO\Grid</a:t>
              </a:r>
            </a:p>
          </p:txBody>
        </p:sp>
        <p:pic>
          <p:nvPicPr>
            <p:cNvPr id="162" name="Picture 161">
              <a:extLst>
                <a:ext uri="{FF2B5EF4-FFF2-40B4-BE49-F238E27FC236}">
                  <a16:creationId xmlns:a16="http://schemas.microsoft.com/office/drawing/2014/main" id="{3A8ACBD9-CF07-6149-A0BB-D5F6FD93FFE0}"/>
                </a:ext>
              </a:extLst>
            </p:cNvPr>
            <p:cNvPicPr>
              <a:picLocks noChangeAspect="1"/>
            </p:cNvPicPr>
            <p:nvPr/>
          </p:nvPicPr>
          <p:blipFill rotWithShape="1">
            <a:blip r:embed="rId2"/>
            <a:srcRect t="44803"/>
            <a:stretch/>
          </p:blipFill>
          <p:spPr>
            <a:xfrm>
              <a:off x="2558404" y="608957"/>
              <a:ext cx="1083641" cy="598133"/>
            </a:xfrm>
            <a:prstGeom prst="rect">
              <a:avLst/>
            </a:prstGeom>
          </p:spPr>
        </p:pic>
        <p:sp>
          <p:nvSpPr>
            <p:cNvPr id="196" name="Rectangle 195">
              <a:extLst>
                <a:ext uri="{FF2B5EF4-FFF2-40B4-BE49-F238E27FC236}">
                  <a16:creationId xmlns:a16="http://schemas.microsoft.com/office/drawing/2014/main" id="{24C71223-EC83-D94D-9925-36EE4BFD2711}"/>
                </a:ext>
              </a:extLst>
            </p:cNvPr>
            <p:cNvSpPr/>
            <p:nvPr/>
          </p:nvSpPr>
          <p:spPr>
            <a:xfrm>
              <a:off x="1034836" y="524630"/>
              <a:ext cx="893193" cy="553998"/>
            </a:xfrm>
            <a:prstGeom prst="rect">
              <a:avLst/>
            </a:prstGeom>
          </p:spPr>
          <p:txBody>
            <a:bodyPr wrap="none">
              <a:spAutoFit/>
            </a:bodyPr>
            <a:lstStyle/>
            <a:p>
              <a:r>
                <a:rPr lang="en-US" sz="1000" dirty="0"/>
                <a:t>Distribution </a:t>
              </a:r>
            </a:p>
            <a:p>
              <a:r>
                <a:rPr lang="en-US" sz="1000" dirty="0"/>
                <a:t>Network </a:t>
              </a:r>
            </a:p>
            <a:p>
              <a:r>
                <a:rPr lang="en-US" sz="1000" dirty="0"/>
                <a:t>Of Prosumers</a:t>
              </a:r>
            </a:p>
          </p:txBody>
        </p:sp>
        <p:sp>
          <p:nvSpPr>
            <p:cNvPr id="206" name="Oval 205">
              <a:extLst>
                <a:ext uri="{FF2B5EF4-FFF2-40B4-BE49-F238E27FC236}">
                  <a16:creationId xmlns:a16="http://schemas.microsoft.com/office/drawing/2014/main" id="{BDECF05B-86A1-A84A-99C9-9623F64FC9FF}"/>
                </a:ext>
              </a:extLst>
            </p:cNvPr>
            <p:cNvSpPr/>
            <p:nvPr/>
          </p:nvSpPr>
          <p:spPr>
            <a:xfrm>
              <a:off x="1978099" y="1382102"/>
              <a:ext cx="355006" cy="32921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800" dirty="0"/>
            </a:p>
          </p:txBody>
        </p:sp>
        <p:cxnSp>
          <p:nvCxnSpPr>
            <p:cNvPr id="207" name="Elbow Connector 206">
              <a:extLst>
                <a:ext uri="{FF2B5EF4-FFF2-40B4-BE49-F238E27FC236}">
                  <a16:creationId xmlns:a16="http://schemas.microsoft.com/office/drawing/2014/main" id="{5673F6E1-766D-3B4B-A9E4-7A8D57730B2C}"/>
                </a:ext>
              </a:extLst>
            </p:cNvPr>
            <p:cNvCxnSpPr>
              <a:cxnSpLocks/>
              <a:stCxn id="120" idx="1"/>
              <a:endCxn id="206" idx="0"/>
            </p:cNvCxnSpPr>
            <p:nvPr/>
          </p:nvCxnSpPr>
          <p:spPr>
            <a:xfrm rot="5400000">
              <a:off x="2080586" y="1305503"/>
              <a:ext cx="151616" cy="1583"/>
            </a:xfrm>
            <a:prstGeom prst="bentConnector3">
              <a:avLst>
                <a:gd name="adj1" fmla="val 50000"/>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15" name="Elbow Connector 214">
              <a:extLst>
                <a:ext uri="{FF2B5EF4-FFF2-40B4-BE49-F238E27FC236}">
                  <a16:creationId xmlns:a16="http://schemas.microsoft.com/office/drawing/2014/main" id="{C03D32F3-D8B2-A044-AD4C-6964040C7FA6}"/>
                </a:ext>
              </a:extLst>
            </p:cNvPr>
            <p:cNvCxnSpPr>
              <a:cxnSpLocks/>
              <a:stCxn id="162" idx="2"/>
              <a:endCxn id="206" idx="6"/>
            </p:cNvCxnSpPr>
            <p:nvPr/>
          </p:nvCxnSpPr>
          <p:spPr>
            <a:xfrm rot="5400000">
              <a:off x="2546856" y="993339"/>
              <a:ext cx="339618" cy="767120"/>
            </a:xfrm>
            <a:prstGeom prst="bentConnector2">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9" name="Elbow Connector 218">
              <a:extLst>
                <a:ext uri="{FF2B5EF4-FFF2-40B4-BE49-F238E27FC236}">
                  <a16:creationId xmlns:a16="http://schemas.microsoft.com/office/drawing/2014/main" id="{44BCBB12-3A14-3C43-BDDE-835FDF1EB92E}"/>
                </a:ext>
              </a:extLst>
            </p:cNvPr>
            <p:cNvCxnSpPr>
              <a:cxnSpLocks/>
              <a:stCxn id="206" idx="2"/>
              <a:endCxn id="113" idx="2"/>
            </p:cNvCxnSpPr>
            <p:nvPr/>
          </p:nvCxnSpPr>
          <p:spPr>
            <a:xfrm rot="10800000" flipV="1">
              <a:off x="1349519" y="1546707"/>
              <a:ext cx="628581" cy="399573"/>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sp>
          <p:nvSpPr>
            <p:cNvPr id="233" name="Rectangle 232">
              <a:extLst>
                <a:ext uri="{FF2B5EF4-FFF2-40B4-BE49-F238E27FC236}">
                  <a16:creationId xmlns:a16="http://schemas.microsoft.com/office/drawing/2014/main" id="{8BB03D9E-797A-D940-9378-1D7FAC972BB3}"/>
                </a:ext>
              </a:extLst>
            </p:cNvPr>
            <p:cNvSpPr/>
            <p:nvPr/>
          </p:nvSpPr>
          <p:spPr>
            <a:xfrm rot="16200000">
              <a:off x="1835511" y="1991769"/>
              <a:ext cx="643348" cy="25325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a:t>Inverter</a:t>
              </a:r>
            </a:p>
          </p:txBody>
        </p:sp>
        <p:cxnSp>
          <p:nvCxnSpPr>
            <p:cNvPr id="234" name="Elbow Connector 233">
              <a:extLst>
                <a:ext uri="{FF2B5EF4-FFF2-40B4-BE49-F238E27FC236}">
                  <a16:creationId xmlns:a16="http://schemas.microsoft.com/office/drawing/2014/main" id="{97044F17-AF48-7F4A-B51E-8F912D0CFEC2}"/>
                </a:ext>
              </a:extLst>
            </p:cNvPr>
            <p:cNvCxnSpPr>
              <a:cxnSpLocks/>
              <a:stCxn id="233" idx="2"/>
              <a:endCxn id="235" idx="1"/>
            </p:cNvCxnSpPr>
            <p:nvPr/>
          </p:nvCxnSpPr>
          <p:spPr>
            <a:xfrm flipV="1">
              <a:off x="2283814" y="2117610"/>
              <a:ext cx="274590" cy="788"/>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pic>
          <p:nvPicPr>
            <p:cNvPr id="235" name="Picture 234">
              <a:extLst>
                <a:ext uri="{FF2B5EF4-FFF2-40B4-BE49-F238E27FC236}">
                  <a16:creationId xmlns:a16="http://schemas.microsoft.com/office/drawing/2014/main" id="{85D26F91-4427-394F-A54F-E96338205FE7}"/>
                </a:ext>
              </a:extLst>
            </p:cNvPr>
            <p:cNvPicPr>
              <a:picLocks noChangeAspect="1"/>
            </p:cNvPicPr>
            <p:nvPr/>
          </p:nvPicPr>
          <p:blipFill rotWithShape="1">
            <a:blip r:embed="rId2"/>
            <a:srcRect t="44803"/>
            <a:stretch/>
          </p:blipFill>
          <p:spPr>
            <a:xfrm>
              <a:off x="2558404" y="1818543"/>
              <a:ext cx="1083641" cy="598133"/>
            </a:xfrm>
            <a:prstGeom prst="rect">
              <a:avLst/>
            </a:prstGeom>
          </p:spPr>
        </p:pic>
        <p:sp>
          <p:nvSpPr>
            <p:cNvPr id="236" name="Oval 235">
              <a:extLst>
                <a:ext uri="{FF2B5EF4-FFF2-40B4-BE49-F238E27FC236}">
                  <a16:creationId xmlns:a16="http://schemas.microsoft.com/office/drawing/2014/main" id="{FDD73410-AD15-164C-8F6E-07705553B488}"/>
                </a:ext>
              </a:extLst>
            </p:cNvPr>
            <p:cNvSpPr/>
            <p:nvPr/>
          </p:nvSpPr>
          <p:spPr>
            <a:xfrm>
              <a:off x="1978099" y="2591688"/>
              <a:ext cx="355006" cy="32921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100" dirty="0"/>
            </a:p>
          </p:txBody>
        </p:sp>
        <p:cxnSp>
          <p:nvCxnSpPr>
            <p:cNvPr id="237" name="Elbow Connector 236">
              <a:extLst>
                <a:ext uri="{FF2B5EF4-FFF2-40B4-BE49-F238E27FC236}">
                  <a16:creationId xmlns:a16="http://schemas.microsoft.com/office/drawing/2014/main" id="{77F42E58-4428-524B-82AB-FE0083CF28FE}"/>
                </a:ext>
              </a:extLst>
            </p:cNvPr>
            <p:cNvCxnSpPr>
              <a:cxnSpLocks/>
              <a:stCxn id="233" idx="1"/>
              <a:endCxn id="236" idx="0"/>
            </p:cNvCxnSpPr>
            <p:nvPr/>
          </p:nvCxnSpPr>
          <p:spPr>
            <a:xfrm rot="5400000">
              <a:off x="2080586" y="2515089"/>
              <a:ext cx="151616" cy="1583"/>
            </a:xfrm>
            <a:prstGeom prst="bentConnector3">
              <a:avLst>
                <a:gd name="adj1" fmla="val 50000"/>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38" name="Elbow Connector 237">
              <a:extLst>
                <a:ext uri="{FF2B5EF4-FFF2-40B4-BE49-F238E27FC236}">
                  <a16:creationId xmlns:a16="http://schemas.microsoft.com/office/drawing/2014/main" id="{A48D340A-9BAB-DC43-81AB-F5EAAAA93384}"/>
                </a:ext>
              </a:extLst>
            </p:cNvPr>
            <p:cNvCxnSpPr>
              <a:cxnSpLocks/>
              <a:stCxn id="235" idx="2"/>
              <a:endCxn id="236" idx="6"/>
            </p:cNvCxnSpPr>
            <p:nvPr/>
          </p:nvCxnSpPr>
          <p:spPr>
            <a:xfrm rot="5400000">
              <a:off x="2546856" y="2202925"/>
              <a:ext cx="339618" cy="767120"/>
            </a:xfrm>
            <a:prstGeom prst="bentConnector2">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39" name="Elbow Connector 238">
              <a:extLst>
                <a:ext uri="{FF2B5EF4-FFF2-40B4-BE49-F238E27FC236}">
                  <a16:creationId xmlns:a16="http://schemas.microsoft.com/office/drawing/2014/main" id="{7B30F76D-CE7E-7144-9514-1E0AA9E293B1}"/>
                </a:ext>
              </a:extLst>
            </p:cNvPr>
            <p:cNvCxnSpPr>
              <a:cxnSpLocks/>
              <a:stCxn id="236" idx="2"/>
              <a:endCxn id="113" idx="2"/>
            </p:cNvCxnSpPr>
            <p:nvPr/>
          </p:nvCxnSpPr>
          <p:spPr>
            <a:xfrm rot="10800000">
              <a:off x="1349519" y="1946282"/>
              <a:ext cx="628581" cy="810013"/>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sp>
          <p:nvSpPr>
            <p:cNvPr id="242" name="TextBox 241">
              <a:extLst>
                <a:ext uri="{FF2B5EF4-FFF2-40B4-BE49-F238E27FC236}">
                  <a16:creationId xmlns:a16="http://schemas.microsoft.com/office/drawing/2014/main" id="{B3F09892-8A61-6147-8205-19A1E81F63DC}"/>
                </a:ext>
              </a:extLst>
            </p:cNvPr>
            <p:cNvSpPr txBox="1"/>
            <p:nvPr/>
          </p:nvSpPr>
          <p:spPr>
            <a:xfrm rot="5400000">
              <a:off x="1954791" y="3026968"/>
              <a:ext cx="520861" cy="369332"/>
            </a:xfrm>
            <a:prstGeom prst="rect">
              <a:avLst/>
            </a:prstGeom>
            <a:noFill/>
          </p:spPr>
          <p:txBody>
            <a:bodyPr wrap="square" rtlCol="0">
              <a:spAutoFit/>
            </a:bodyPr>
            <a:lstStyle/>
            <a:p>
              <a:r>
                <a:rPr lang="en-US" dirty="0"/>
                <a:t>…</a:t>
              </a:r>
            </a:p>
          </p:txBody>
        </p:sp>
        <p:sp>
          <p:nvSpPr>
            <p:cNvPr id="243" name="Rectangle 242">
              <a:extLst>
                <a:ext uri="{FF2B5EF4-FFF2-40B4-BE49-F238E27FC236}">
                  <a16:creationId xmlns:a16="http://schemas.microsoft.com/office/drawing/2014/main" id="{97125CC6-AE4F-7042-AC69-846648329779}"/>
                </a:ext>
              </a:extLst>
            </p:cNvPr>
            <p:cNvSpPr/>
            <p:nvPr/>
          </p:nvSpPr>
          <p:spPr>
            <a:xfrm>
              <a:off x="1977528" y="1401200"/>
              <a:ext cx="352982" cy="261610"/>
            </a:xfrm>
            <a:prstGeom prst="rect">
              <a:avLst/>
            </a:prstGeom>
          </p:spPr>
          <p:txBody>
            <a:bodyPr wrap="none">
              <a:spAutoFit/>
            </a:bodyPr>
            <a:lstStyle/>
            <a:p>
              <a:r>
                <a:rPr lang="en-US" sz="1100" dirty="0"/>
                <a:t>M</a:t>
              </a:r>
              <a:r>
                <a:rPr lang="en-US" sz="1100" baseline="-25000" dirty="0"/>
                <a:t>1</a:t>
              </a:r>
            </a:p>
          </p:txBody>
        </p:sp>
        <p:sp>
          <p:nvSpPr>
            <p:cNvPr id="244" name="Rectangle 243">
              <a:extLst>
                <a:ext uri="{FF2B5EF4-FFF2-40B4-BE49-F238E27FC236}">
                  <a16:creationId xmlns:a16="http://schemas.microsoft.com/office/drawing/2014/main" id="{A541163B-767E-E744-A7C3-F026D963AB76}"/>
                </a:ext>
              </a:extLst>
            </p:cNvPr>
            <p:cNvSpPr/>
            <p:nvPr/>
          </p:nvSpPr>
          <p:spPr>
            <a:xfrm>
              <a:off x="1977528" y="2630592"/>
              <a:ext cx="352982" cy="261610"/>
            </a:xfrm>
            <a:prstGeom prst="rect">
              <a:avLst/>
            </a:prstGeom>
          </p:spPr>
          <p:txBody>
            <a:bodyPr wrap="none">
              <a:spAutoFit/>
            </a:bodyPr>
            <a:lstStyle/>
            <a:p>
              <a:r>
                <a:rPr lang="en-US" sz="1100" dirty="0"/>
                <a:t>M</a:t>
              </a:r>
              <a:r>
                <a:rPr lang="en-US" sz="1100" baseline="-25000" dirty="0"/>
                <a:t>2</a:t>
              </a:r>
            </a:p>
          </p:txBody>
        </p:sp>
        <p:sp>
          <p:nvSpPr>
            <p:cNvPr id="245" name="Rectangle 244">
              <a:extLst>
                <a:ext uri="{FF2B5EF4-FFF2-40B4-BE49-F238E27FC236}">
                  <a16:creationId xmlns:a16="http://schemas.microsoft.com/office/drawing/2014/main" id="{63E95502-6402-A143-B3D4-24BDD1629D92}"/>
                </a:ext>
              </a:extLst>
            </p:cNvPr>
            <p:cNvSpPr/>
            <p:nvPr/>
          </p:nvSpPr>
          <p:spPr>
            <a:xfrm>
              <a:off x="3196067" y="1140468"/>
              <a:ext cx="308098" cy="261610"/>
            </a:xfrm>
            <a:prstGeom prst="rect">
              <a:avLst/>
            </a:prstGeom>
          </p:spPr>
          <p:txBody>
            <a:bodyPr wrap="none">
              <a:spAutoFit/>
            </a:bodyPr>
            <a:lstStyle/>
            <a:p>
              <a:r>
                <a:rPr lang="en-US" sz="1100" dirty="0"/>
                <a:t>C</a:t>
              </a:r>
              <a:r>
                <a:rPr lang="en-US" sz="1100" baseline="-25000" dirty="0"/>
                <a:t>1</a:t>
              </a:r>
            </a:p>
          </p:txBody>
        </p:sp>
        <p:sp>
          <p:nvSpPr>
            <p:cNvPr id="246" name="Rectangle 245">
              <a:extLst>
                <a:ext uri="{FF2B5EF4-FFF2-40B4-BE49-F238E27FC236}">
                  <a16:creationId xmlns:a16="http://schemas.microsoft.com/office/drawing/2014/main" id="{B575E126-5224-FF46-B33D-84E8414DC7C3}"/>
                </a:ext>
              </a:extLst>
            </p:cNvPr>
            <p:cNvSpPr/>
            <p:nvPr/>
          </p:nvSpPr>
          <p:spPr>
            <a:xfrm>
              <a:off x="3209353" y="2329029"/>
              <a:ext cx="308098" cy="261610"/>
            </a:xfrm>
            <a:prstGeom prst="rect">
              <a:avLst/>
            </a:prstGeom>
          </p:spPr>
          <p:txBody>
            <a:bodyPr wrap="none">
              <a:spAutoFit/>
            </a:bodyPr>
            <a:lstStyle/>
            <a:p>
              <a:r>
                <a:rPr lang="en-US" sz="1100" dirty="0"/>
                <a:t>C</a:t>
              </a:r>
              <a:r>
                <a:rPr lang="en-US" sz="1100" baseline="-25000" dirty="0"/>
                <a:t>2</a:t>
              </a:r>
            </a:p>
          </p:txBody>
        </p:sp>
        <p:sp>
          <p:nvSpPr>
            <p:cNvPr id="247" name="Rectangle 246">
              <a:extLst>
                <a:ext uri="{FF2B5EF4-FFF2-40B4-BE49-F238E27FC236}">
                  <a16:creationId xmlns:a16="http://schemas.microsoft.com/office/drawing/2014/main" id="{66E98757-FF5E-A945-B0DC-40E8D6AF69AB}"/>
                </a:ext>
              </a:extLst>
            </p:cNvPr>
            <p:cNvSpPr/>
            <p:nvPr/>
          </p:nvSpPr>
          <p:spPr>
            <a:xfrm>
              <a:off x="2272039" y="662010"/>
              <a:ext cx="304892" cy="261610"/>
            </a:xfrm>
            <a:prstGeom prst="rect">
              <a:avLst/>
            </a:prstGeom>
          </p:spPr>
          <p:txBody>
            <a:bodyPr wrap="none">
              <a:spAutoFit/>
            </a:bodyPr>
            <a:lstStyle/>
            <a:p>
              <a:r>
                <a:rPr lang="en-US" sz="1100" dirty="0"/>
                <a:t>P</a:t>
              </a:r>
              <a:r>
                <a:rPr lang="en-US" sz="1100" baseline="-25000" dirty="0"/>
                <a:t>1</a:t>
              </a:r>
            </a:p>
          </p:txBody>
        </p:sp>
        <p:sp>
          <p:nvSpPr>
            <p:cNvPr id="248" name="Rectangle 247">
              <a:extLst>
                <a:ext uri="{FF2B5EF4-FFF2-40B4-BE49-F238E27FC236}">
                  <a16:creationId xmlns:a16="http://schemas.microsoft.com/office/drawing/2014/main" id="{016CF719-4561-A945-AC1D-06A68DEB67C7}"/>
                </a:ext>
              </a:extLst>
            </p:cNvPr>
            <p:cNvSpPr/>
            <p:nvPr/>
          </p:nvSpPr>
          <p:spPr>
            <a:xfrm>
              <a:off x="2263096" y="1861193"/>
              <a:ext cx="308098" cy="261610"/>
            </a:xfrm>
            <a:prstGeom prst="rect">
              <a:avLst/>
            </a:prstGeom>
          </p:spPr>
          <p:txBody>
            <a:bodyPr wrap="none">
              <a:spAutoFit/>
            </a:bodyPr>
            <a:lstStyle/>
            <a:p>
              <a:r>
                <a:rPr lang="en-US" sz="1100" dirty="0"/>
                <a:t>P</a:t>
              </a:r>
              <a:r>
                <a:rPr lang="en-US" sz="1100" baseline="-25000" dirty="0"/>
                <a:t>2</a:t>
              </a:r>
            </a:p>
          </p:txBody>
        </p:sp>
        <p:sp>
          <p:nvSpPr>
            <p:cNvPr id="249" name="Rectangle 248">
              <a:extLst>
                <a:ext uri="{FF2B5EF4-FFF2-40B4-BE49-F238E27FC236}">
                  <a16:creationId xmlns:a16="http://schemas.microsoft.com/office/drawing/2014/main" id="{CADF7AB7-E3F8-BC4C-8364-4AE24921F5E6}"/>
                </a:ext>
              </a:extLst>
            </p:cNvPr>
            <p:cNvSpPr/>
            <p:nvPr/>
          </p:nvSpPr>
          <p:spPr>
            <a:xfrm rot="16200000">
              <a:off x="1835511" y="3521737"/>
              <a:ext cx="643348" cy="25325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a:t>Inverter</a:t>
              </a:r>
            </a:p>
          </p:txBody>
        </p:sp>
        <p:cxnSp>
          <p:nvCxnSpPr>
            <p:cNvPr id="250" name="Elbow Connector 249">
              <a:extLst>
                <a:ext uri="{FF2B5EF4-FFF2-40B4-BE49-F238E27FC236}">
                  <a16:creationId xmlns:a16="http://schemas.microsoft.com/office/drawing/2014/main" id="{5D8F683C-D55B-494E-BB07-5B7B09B667E3}"/>
                </a:ext>
              </a:extLst>
            </p:cNvPr>
            <p:cNvCxnSpPr>
              <a:cxnSpLocks/>
              <a:stCxn id="249" idx="2"/>
              <a:endCxn id="251" idx="1"/>
            </p:cNvCxnSpPr>
            <p:nvPr/>
          </p:nvCxnSpPr>
          <p:spPr>
            <a:xfrm flipV="1">
              <a:off x="2283814" y="3647578"/>
              <a:ext cx="274590" cy="788"/>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pic>
          <p:nvPicPr>
            <p:cNvPr id="251" name="Picture 250">
              <a:extLst>
                <a:ext uri="{FF2B5EF4-FFF2-40B4-BE49-F238E27FC236}">
                  <a16:creationId xmlns:a16="http://schemas.microsoft.com/office/drawing/2014/main" id="{8BEEA1D8-CA70-114D-9C91-88327126F7A4}"/>
                </a:ext>
              </a:extLst>
            </p:cNvPr>
            <p:cNvPicPr>
              <a:picLocks noChangeAspect="1"/>
            </p:cNvPicPr>
            <p:nvPr/>
          </p:nvPicPr>
          <p:blipFill rotWithShape="1">
            <a:blip r:embed="rId2"/>
            <a:srcRect t="44803"/>
            <a:stretch/>
          </p:blipFill>
          <p:spPr>
            <a:xfrm>
              <a:off x="2558404" y="3348511"/>
              <a:ext cx="1083641" cy="598133"/>
            </a:xfrm>
            <a:prstGeom prst="rect">
              <a:avLst/>
            </a:prstGeom>
          </p:spPr>
        </p:pic>
        <p:sp>
          <p:nvSpPr>
            <p:cNvPr id="252" name="Oval 251">
              <a:extLst>
                <a:ext uri="{FF2B5EF4-FFF2-40B4-BE49-F238E27FC236}">
                  <a16:creationId xmlns:a16="http://schemas.microsoft.com/office/drawing/2014/main" id="{B5A9620F-8F3A-3144-B7F1-2BC5274CB832}"/>
                </a:ext>
              </a:extLst>
            </p:cNvPr>
            <p:cNvSpPr/>
            <p:nvPr/>
          </p:nvSpPr>
          <p:spPr>
            <a:xfrm>
              <a:off x="1978099" y="4121656"/>
              <a:ext cx="355006" cy="32921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100" dirty="0"/>
            </a:p>
          </p:txBody>
        </p:sp>
        <p:cxnSp>
          <p:nvCxnSpPr>
            <p:cNvPr id="253" name="Elbow Connector 252">
              <a:extLst>
                <a:ext uri="{FF2B5EF4-FFF2-40B4-BE49-F238E27FC236}">
                  <a16:creationId xmlns:a16="http://schemas.microsoft.com/office/drawing/2014/main" id="{45CCF1B0-2E39-1D49-A72A-23FA9BF8268F}"/>
                </a:ext>
              </a:extLst>
            </p:cNvPr>
            <p:cNvCxnSpPr>
              <a:cxnSpLocks/>
              <a:stCxn id="249" idx="1"/>
              <a:endCxn id="252" idx="0"/>
            </p:cNvCxnSpPr>
            <p:nvPr/>
          </p:nvCxnSpPr>
          <p:spPr>
            <a:xfrm rot="5400000">
              <a:off x="2080586" y="4045057"/>
              <a:ext cx="151616" cy="1583"/>
            </a:xfrm>
            <a:prstGeom prst="bentConnector3">
              <a:avLst>
                <a:gd name="adj1" fmla="val 50000"/>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54" name="Elbow Connector 253">
              <a:extLst>
                <a:ext uri="{FF2B5EF4-FFF2-40B4-BE49-F238E27FC236}">
                  <a16:creationId xmlns:a16="http://schemas.microsoft.com/office/drawing/2014/main" id="{85916014-992A-7248-8FCC-8AEEA4FDDE10}"/>
                </a:ext>
              </a:extLst>
            </p:cNvPr>
            <p:cNvCxnSpPr>
              <a:cxnSpLocks/>
              <a:stCxn id="251" idx="2"/>
              <a:endCxn id="252" idx="6"/>
            </p:cNvCxnSpPr>
            <p:nvPr/>
          </p:nvCxnSpPr>
          <p:spPr>
            <a:xfrm rot="5400000">
              <a:off x="2546856" y="3732893"/>
              <a:ext cx="339618" cy="767120"/>
            </a:xfrm>
            <a:prstGeom prst="bentConnector2">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55" name="Rectangle 254">
              <a:extLst>
                <a:ext uri="{FF2B5EF4-FFF2-40B4-BE49-F238E27FC236}">
                  <a16:creationId xmlns:a16="http://schemas.microsoft.com/office/drawing/2014/main" id="{5677652F-C5F7-9F48-8C01-9116B36ECBD2}"/>
                </a:ext>
              </a:extLst>
            </p:cNvPr>
            <p:cNvSpPr/>
            <p:nvPr/>
          </p:nvSpPr>
          <p:spPr>
            <a:xfrm>
              <a:off x="1977528" y="4160560"/>
              <a:ext cx="354584" cy="261610"/>
            </a:xfrm>
            <a:prstGeom prst="rect">
              <a:avLst/>
            </a:prstGeom>
          </p:spPr>
          <p:txBody>
            <a:bodyPr wrap="none">
              <a:spAutoFit/>
            </a:bodyPr>
            <a:lstStyle/>
            <a:p>
              <a:r>
                <a:rPr lang="en-US" sz="1100" dirty="0"/>
                <a:t>M</a:t>
              </a:r>
              <a:r>
                <a:rPr lang="en-US" sz="1100" baseline="-25000" dirty="0"/>
                <a:t>n</a:t>
              </a:r>
            </a:p>
          </p:txBody>
        </p:sp>
        <p:sp>
          <p:nvSpPr>
            <p:cNvPr id="256" name="Rectangle 255">
              <a:extLst>
                <a:ext uri="{FF2B5EF4-FFF2-40B4-BE49-F238E27FC236}">
                  <a16:creationId xmlns:a16="http://schemas.microsoft.com/office/drawing/2014/main" id="{9951FE6B-A8D9-2143-A689-23AA39AFE846}"/>
                </a:ext>
              </a:extLst>
            </p:cNvPr>
            <p:cNvSpPr/>
            <p:nvPr/>
          </p:nvSpPr>
          <p:spPr>
            <a:xfrm>
              <a:off x="3209353" y="3858997"/>
              <a:ext cx="309700" cy="261610"/>
            </a:xfrm>
            <a:prstGeom prst="rect">
              <a:avLst/>
            </a:prstGeom>
          </p:spPr>
          <p:txBody>
            <a:bodyPr wrap="none">
              <a:spAutoFit/>
            </a:bodyPr>
            <a:lstStyle/>
            <a:p>
              <a:r>
                <a:rPr lang="en-US" sz="1100" dirty="0"/>
                <a:t>C</a:t>
              </a:r>
              <a:r>
                <a:rPr lang="en-US" sz="1100" baseline="-25000" dirty="0"/>
                <a:t>n</a:t>
              </a:r>
            </a:p>
          </p:txBody>
        </p:sp>
        <p:sp>
          <p:nvSpPr>
            <p:cNvPr id="257" name="Rectangle 256">
              <a:extLst>
                <a:ext uri="{FF2B5EF4-FFF2-40B4-BE49-F238E27FC236}">
                  <a16:creationId xmlns:a16="http://schemas.microsoft.com/office/drawing/2014/main" id="{1E20BFB3-F787-7143-A4E3-DB65B9BFC3CE}"/>
                </a:ext>
              </a:extLst>
            </p:cNvPr>
            <p:cNvSpPr/>
            <p:nvPr/>
          </p:nvSpPr>
          <p:spPr>
            <a:xfrm>
              <a:off x="2263096" y="3391161"/>
              <a:ext cx="308098" cy="261610"/>
            </a:xfrm>
            <a:prstGeom prst="rect">
              <a:avLst/>
            </a:prstGeom>
          </p:spPr>
          <p:txBody>
            <a:bodyPr wrap="none">
              <a:spAutoFit/>
            </a:bodyPr>
            <a:lstStyle/>
            <a:p>
              <a:r>
                <a:rPr lang="en-US" sz="1100" dirty="0" err="1"/>
                <a:t>P</a:t>
              </a:r>
              <a:r>
                <a:rPr lang="en-US" sz="1100" baseline="-25000" dirty="0" err="1"/>
                <a:t>n</a:t>
              </a:r>
              <a:endParaRPr lang="en-US" sz="1100" baseline="-25000" dirty="0"/>
            </a:p>
          </p:txBody>
        </p:sp>
        <p:cxnSp>
          <p:nvCxnSpPr>
            <p:cNvPr id="262" name="Elbow Connector 261">
              <a:extLst>
                <a:ext uri="{FF2B5EF4-FFF2-40B4-BE49-F238E27FC236}">
                  <a16:creationId xmlns:a16="http://schemas.microsoft.com/office/drawing/2014/main" id="{35A9B443-E279-5F43-B524-AB3DB35A5859}"/>
                </a:ext>
              </a:extLst>
            </p:cNvPr>
            <p:cNvCxnSpPr>
              <a:cxnSpLocks/>
              <a:stCxn id="249" idx="0"/>
              <a:endCxn id="113" idx="2"/>
            </p:cNvCxnSpPr>
            <p:nvPr/>
          </p:nvCxnSpPr>
          <p:spPr>
            <a:xfrm rot="10800000">
              <a:off x="1349518" y="1946282"/>
              <a:ext cx="681038" cy="1702085"/>
            </a:xfrm>
            <a:prstGeom prst="bentConnector5">
              <a:avLst>
                <a:gd name="adj1" fmla="val 55713"/>
                <a:gd name="adj2" fmla="val 47990"/>
                <a:gd name="adj3" fmla="val 55361"/>
              </a:avLst>
            </a:prstGeom>
          </p:spPr>
          <p:style>
            <a:lnRef idx="1">
              <a:schemeClr val="dk1"/>
            </a:lnRef>
            <a:fillRef idx="0">
              <a:schemeClr val="dk1"/>
            </a:fillRef>
            <a:effectRef idx="0">
              <a:schemeClr val="dk1"/>
            </a:effectRef>
            <a:fontRef idx="minor">
              <a:schemeClr val="tx1"/>
            </a:fontRef>
          </p:style>
        </p:cxnSp>
      </p:grpSp>
      <p:sp>
        <p:nvSpPr>
          <p:cNvPr id="285" name="Rectangle 284">
            <a:extLst>
              <a:ext uri="{FF2B5EF4-FFF2-40B4-BE49-F238E27FC236}">
                <a16:creationId xmlns:a16="http://schemas.microsoft.com/office/drawing/2014/main" id="{54A4101F-C423-C640-8236-D9D497AD7383}"/>
              </a:ext>
            </a:extLst>
          </p:cNvPr>
          <p:cNvSpPr/>
          <p:nvPr/>
        </p:nvSpPr>
        <p:spPr>
          <a:xfrm>
            <a:off x="1647991" y="1247435"/>
            <a:ext cx="304892" cy="261610"/>
          </a:xfrm>
          <a:prstGeom prst="rect">
            <a:avLst/>
          </a:prstGeom>
        </p:spPr>
        <p:txBody>
          <a:bodyPr wrap="none">
            <a:spAutoFit/>
          </a:bodyPr>
          <a:lstStyle/>
          <a:p>
            <a:r>
              <a:rPr lang="en-US" sz="1100" dirty="0"/>
              <a:t>X</a:t>
            </a:r>
            <a:r>
              <a:rPr lang="en-US" sz="1100" baseline="-25000" dirty="0"/>
              <a:t>1</a:t>
            </a:r>
          </a:p>
        </p:txBody>
      </p:sp>
      <p:sp>
        <p:nvSpPr>
          <p:cNvPr id="286" name="Rectangle 285">
            <a:extLst>
              <a:ext uri="{FF2B5EF4-FFF2-40B4-BE49-F238E27FC236}">
                <a16:creationId xmlns:a16="http://schemas.microsoft.com/office/drawing/2014/main" id="{B38995A9-B894-1C47-ABA9-31E79812C0BD}"/>
              </a:ext>
            </a:extLst>
          </p:cNvPr>
          <p:cNvSpPr/>
          <p:nvPr/>
        </p:nvSpPr>
        <p:spPr>
          <a:xfrm>
            <a:off x="1670041" y="2455680"/>
            <a:ext cx="306494" cy="261610"/>
          </a:xfrm>
          <a:prstGeom prst="rect">
            <a:avLst/>
          </a:prstGeom>
        </p:spPr>
        <p:txBody>
          <a:bodyPr wrap="none">
            <a:spAutoFit/>
          </a:bodyPr>
          <a:lstStyle/>
          <a:p>
            <a:r>
              <a:rPr lang="en-US" sz="1100" dirty="0"/>
              <a:t>X</a:t>
            </a:r>
            <a:r>
              <a:rPr lang="en-US" sz="1100" baseline="-25000" dirty="0"/>
              <a:t>2</a:t>
            </a:r>
          </a:p>
        </p:txBody>
      </p:sp>
      <p:sp>
        <p:nvSpPr>
          <p:cNvPr id="287" name="Rectangle 286">
            <a:extLst>
              <a:ext uri="{FF2B5EF4-FFF2-40B4-BE49-F238E27FC236}">
                <a16:creationId xmlns:a16="http://schemas.microsoft.com/office/drawing/2014/main" id="{E5EDB533-BAD1-2D4C-B194-968426901CF1}"/>
              </a:ext>
            </a:extLst>
          </p:cNvPr>
          <p:cNvSpPr/>
          <p:nvPr/>
        </p:nvSpPr>
        <p:spPr>
          <a:xfrm>
            <a:off x="1647991" y="3385967"/>
            <a:ext cx="308098" cy="261610"/>
          </a:xfrm>
          <a:prstGeom prst="rect">
            <a:avLst/>
          </a:prstGeom>
        </p:spPr>
        <p:txBody>
          <a:bodyPr wrap="none">
            <a:spAutoFit/>
          </a:bodyPr>
          <a:lstStyle/>
          <a:p>
            <a:r>
              <a:rPr lang="en-US" sz="1100" dirty="0" err="1"/>
              <a:t>X</a:t>
            </a:r>
            <a:r>
              <a:rPr lang="en-US" sz="1100" baseline="-25000" dirty="0" err="1"/>
              <a:t>n</a:t>
            </a:r>
            <a:endParaRPr lang="en-US" sz="1100" baseline="-25000" dirty="0"/>
          </a:p>
        </p:txBody>
      </p:sp>
    </p:spTree>
    <p:extLst>
      <p:ext uri="{BB962C8B-B14F-4D97-AF65-F5344CB8AC3E}">
        <p14:creationId xmlns:p14="http://schemas.microsoft.com/office/powerpoint/2010/main" val="2004774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Rectangle 194">
            <a:extLst>
              <a:ext uri="{FF2B5EF4-FFF2-40B4-BE49-F238E27FC236}">
                <a16:creationId xmlns:a16="http://schemas.microsoft.com/office/drawing/2014/main" id="{96EF83C5-9583-D94D-97DD-EEF4B7140CA4}"/>
              </a:ext>
            </a:extLst>
          </p:cNvPr>
          <p:cNvSpPr/>
          <p:nvPr/>
        </p:nvSpPr>
        <p:spPr>
          <a:xfrm>
            <a:off x="1034836" y="279694"/>
            <a:ext cx="5290550" cy="4308116"/>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67" name="Elbow Connector 66">
            <a:extLst>
              <a:ext uri="{FF2B5EF4-FFF2-40B4-BE49-F238E27FC236}">
                <a16:creationId xmlns:a16="http://schemas.microsoft.com/office/drawing/2014/main" id="{ACAC6B2F-ED91-3047-A22C-D8A912F8EACE}"/>
              </a:ext>
            </a:extLst>
          </p:cNvPr>
          <p:cNvCxnSpPr>
            <a:cxnSpLocks/>
            <a:stCxn id="113" idx="2"/>
            <a:endCxn id="48" idx="2"/>
          </p:cNvCxnSpPr>
          <p:nvPr/>
        </p:nvCxnSpPr>
        <p:spPr>
          <a:xfrm>
            <a:off x="1341731" y="1756694"/>
            <a:ext cx="3551461" cy="2529568"/>
          </a:xfrm>
          <a:prstGeom prst="bentConnector3">
            <a:avLst>
              <a:gd name="adj1" fmla="val 84241"/>
            </a:avLst>
          </a:prstGeom>
        </p:spPr>
        <p:style>
          <a:lnRef idx="1">
            <a:schemeClr val="dk1"/>
          </a:lnRef>
          <a:fillRef idx="0">
            <a:schemeClr val="dk1"/>
          </a:fillRef>
          <a:effectRef idx="0">
            <a:schemeClr val="dk1"/>
          </a:effectRef>
          <a:fontRef idx="minor">
            <a:schemeClr val="tx1"/>
          </a:fontRef>
        </p:style>
      </p:cxnSp>
      <p:cxnSp>
        <p:nvCxnSpPr>
          <p:cNvPr id="62" name="Elbow Connector 61">
            <a:extLst>
              <a:ext uri="{FF2B5EF4-FFF2-40B4-BE49-F238E27FC236}">
                <a16:creationId xmlns:a16="http://schemas.microsoft.com/office/drawing/2014/main" id="{2ED13AB0-FB9B-FF4F-9C1C-D5B4DA232194}"/>
              </a:ext>
            </a:extLst>
          </p:cNvPr>
          <p:cNvCxnSpPr>
            <a:cxnSpLocks/>
            <a:stCxn id="113" idx="2"/>
            <a:endCxn id="47" idx="2"/>
          </p:cNvCxnSpPr>
          <p:nvPr/>
        </p:nvCxnSpPr>
        <p:spPr>
          <a:xfrm>
            <a:off x="1341731" y="1756694"/>
            <a:ext cx="3551461" cy="994397"/>
          </a:xfrm>
          <a:prstGeom prst="bentConnector3">
            <a:avLst>
              <a:gd name="adj1" fmla="val 84507"/>
            </a:avLst>
          </a:prstGeom>
        </p:spPr>
        <p:style>
          <a:lnRef idx="1">
            <a:schemeClr val="dk1"/>
          </a:lnRef>
          <a:fillRef idx="0">
            <a:schemeClr val="dk1"/>
          </a:fillRef>
          <a:effectRef idx="0">
            <a:schemeClr val="dk1"/>
          </a:effectRef>
          <a:fontRef idx="minor">
            <a:schemeClr val="tx1"/>
          </a:fontRef>
        </p:style>
      </p:cxnSp>
      <p:cxnSp>
        <p:nvCxnSpPr>
          <p:cNvPr id="10" name="Elbow Connector 9">
            <a:extLst>
              <a:ext uri="{FF2B5EF4-FFF2-40B4-BE49-F238E27FC236}">
                <a16:creationId xmlns:a16="http://schemas.microsoft.com/office/drawing/2014/main" id="{20EAC211-AC09-1745-AF8E-5D92A181D0A3}"/>
              </a:ext>
            </a:extLst>
          </p:cNvPr>
          <p:cNvCxnSpPr>
            <a:cxnSpLocks/>
            <a:stCxn id="113" idx="2"/>
            <a:endCxn id="280" idx="2"/>
          </p:cNvCxnSpPr>
          <p:nvPr/>
        </p:nvCxnSpPr>
        <p:spPr>
          <a:xfrm flipV="1">
            <a:off x="1341731" y="1514534"/>
            <a:ext cx="3551461" cy="242160"/>
          </a:xfrm>
          <a:prstGeom prst="bentConnector3">
            <a:avLst>
              <a:gd name="adj1" fmla="val 84507"/>
            </a:avLst>
          </a:prstGeom>
        </p:spPr>
        <p:style>
          <a:lnRef idx="1">
            <a:schemeClr val="dk1"/>
          </a:lnRef>
          <a:fillRef idx="0">
            <a:schemeClr val="dk1"/>
          </a:fillRef>
          <a:effectRef idx="0">
            <a:schemeClr val="dk1"/>
          </a:effectRef>
          <a:fontRef idx="minor">
            <a:schemeClr val="tx1"/>
          </a:fontRef>
        </p:style>
      </p:cxnSp>
      <p:sp>
        <p:nvSpPr>
          <p:cNvPr id="113" name="Rectangle 112">
            <a:extLst>
              <a:ext uri="{FF2B5EF4-FFF2-40B4-BE49-F238E27FC236}">
                <a16:creationId xmlns:a16="http://schemas.microsoft.com/office/drawing/2014/main" id="{C16FCC48-C72C-0B46-8DD5-9BDE722E12B7}"/>
              </a:ext>
            </a:extLst>
          </p:cNvPr>
          <p:cNvSpPr/>
          <p:nvPr/>
        </p:nvSpPr>
        <p:spPr>
          <a:xfrm rot="16200000">
            <a:off x="481250" y="1599353"/>
            <a:ext cx="1406280" cy="31468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Substation</a:t>
            </a:r>
          </a:p>
        </p:txBody>
      </p:sp>
      <p:sp>
        <p:nvSpPr>
          <p:cNvPr id="120" name="Rectangle 119">
            <a:extLst>
              <a:ext uri="{FF2B5EF4-FFF2-40B4-BE49-F238E27FC236}">
                <a16:creationId xmlns:a16="http://schemas.microsoft.com/office/drawing/2014/main" id="{ADEC1648-FB37-7F48-B2BF-B05654973B8F}"/>
              </a:ext>
            </a:extLst>
          </p:cNvPr>
          <p:cNvSpPr/>
          <p:nvPr/>
        </p:nvSpPr>
        <p:spPr>
          <a:xfrm rot="16200000">
            <a:off x="1835511" y="782183"/>
            <a:ext cx="643348" cy="25325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a:t>Inverter</a:t>
            </a:r>
          </a:p>
        </p:txBody>
      </p:sp>
      <p:cxnSp>
        <p:nvCxnSpPr>
          <p:cNvPr id="123" name="Elbow Connector 122">
            <a:extLst>
              <a:ext uri="{FF2B5EF4-FFF2-40B4-BE49-F238E27FC236}">
                <a16:creationId xmlns:a16="http://schemas.microsoft.com/office/drawing/2014/main" id="{BC0859A8-C323-5D48-97AF-8A21CA23D883}"/>
              </a:ext>
            </a:extLst>
          </p:cNvPr>
          <p:cNvCxnSpPr>
            <a:cxnSpLocks/>
            <a:stCxn id="120" idx="2"/>
            <a:endCxn id="162" idx="1"/>
          </p:cNvCxnSpPr>
          <p:nvPr/>
        </p:nvCxnSpPr>
        <p:spPr>
          <a:xfrm flipV="1">
            <a:off x="2283814" y="908024"/>
            <a:ext cx="274590" cy="788"/>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sp>
        <p:nvSpPr>
          <p:cNvPr id="142" name="Rectangle 141">
            <a:extLst>
              <a:ext uri="{FF2B5EF4-FFF2-40B4-BE49-F238E27FC236}">
                <a16:creationId xmlns:a16="http://schemas.microsoft.com/office/drawing/2014/main" id="{BF531A64-3E97-F14E-AA7F-79CCE926C33E}"/>
              </a:ext>
            </a:extLst>
          </p:cNvPr>
          <p:cNvSpPr/>
          <p:nvPr/>
        </p:nvSpPr>
        <p:spPr>
          <a:xfrm rot="16200000">
            <a:off x="-1359406" y="2295178"/>
            <a:ext cx="4308116" cy="27714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DSO\Grid</a:t>
            </a:r>
          </a:p>
        </p:txBody>
      </p:sp>
      <p:pic>
        <p:nvPicPr>
          <p:cNvPr id="162" name="Picture 161">
            <a:extLst>
              <a:ext uri="{FF2B5EF4-FFF2-40B4-BE49-F238E27FC236}">
                <a16:creationId xmlns:a16="http://schemas.microsoft.com/office/drawing/2014/main" id="{3A8ACBD9-CF07-6149-A0BB-D5F6FD93FFE0}"/>
              </a:ext>
            </a:extLst>
          </p:cNvPr>
          <p:cNvPicPr>
            <a:picLocks noChangeAspect="1"/>
          </p:cNvPicPr>
          <p:nvPr/>
        </p:nvPicPr>
        <p:blipFill rotWithShape="1">
          <a:blip r:embed="rId2"/>
          <a:srcRect t="44803"/>
          <a:stretch/>
        </p:blipFill>
        <p:spPr>
          <a:xfrm>
            <a:off x="2558404" y="608957"/>
            <a:ext cx="1083641" cy="598133"/>
          </a:xfrm>
          <a:prstGeom prst="rect">
            <a:avLst/>
          </a:prstGeom>
        </p:spPr>
      </p:pic>
      <p:sp>
        <p:nvSpPr>
          <p:cNvPr id="206" name="Oval 205">
            <a:extLst>
              <a:ext uri="{FF2B5EF4-FFF2-40B4-BE49-F238E27FC236}">
                <a16:creationId xmlns:a16="http://schemas.microsoft.com/office/drawing/2014/main" id="{BDECF05B-86A1-A84A-99C9-9623F64FC9FF}"/>
              </a:ext>
            </a:extLst>
          </p:cNvPr>
          <p:cNvSpPr/>
          <p:nvPr/>
        </p:nvSpPr>
        <p:spPr>
          <a:xfrm>
            <a:off x="1978099" y="1382102"/>
            <a:ext cx="355006" cy="32921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800" dirty="0"/>
          </a:p>
        </p:txBody>
      </p:sp>
      <p:cxnSp>
        <p:nvCxnSpPr>
          <p:cNvPr id="207" name="Elbow Connector 206">
            <a:extLst>
              <a:ext uri="{FF2B5EF4-FFF2-40B4-BE49-F238E27FC236}">
                <a16:creationId xmlns:a16="http://schemas.microsoft.com/office/drawing/2014/main" id="{5673F6E1-766D-3B4B-A9E4-7A8D57730B2C}"/>
              </a:ext>
            </a:extLst>
          </p:cNvPr>
          <p:cNvCxnSpPr>
            <a:cxnSpLocks/>
            <a:stCxn id="120" idx="1"/>
            <a:endCxn id="206" idx="0"/>
          </p:cNvCxnSpPr>
          <p:nvPr/>
        </p:nvCxnSpPr>
        <p:spPr>
          <a:xfrm rot="5400000">
            <a:off x="2080586" y="1305503"/>
            <a:ext cx="151616" cy="1583"/>
          </a:xfrm>
          <a:prstGeom prst="bentConnector3">
            <a:avLst>
              <a:gd name="adj1" fmla="val 50000"/>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15" name="Elbow Connector 214">
            <a:extLst>
              <a:ext uri="{FF2B5EF4-FFF2-40B4-BE49-F238E27FC236}">
                <a16:creationId xmlns:a16="http://schemas.microsoft.com/office/drawing/2014/main" id="{C03D32F3-D8B2-A044-AD4C-6964040C7FA6}"/>
              </a:ext>
            </a:extLst>
          </p:cNvPr>
          <p:cNvCxnSpPr>
            <a:cxnSpLocks/>
            <a:stCxn id="162" idx="2"/>
            <a:endCxn id="206" idx="6"/>
          </p:cNvCxnSpPr>
          <p:nvPr/>
        </p:nvCxnSpPr>
        <p:spPr>
          <a:xfrm rot="5400000">
            <a:off x="2546856" y="993339"/>
            <a:ext cx="339618" cy="767120"/>
          </a:xfrm>
          <a:prstGeom prst="bentConnector2">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9" name="Elbow Connector 218">
            <a:extLst>
              <a:ext uri="{FF2B5EF4-FFF2-40B4-BE49-F238E27FC236}">
                <a16:creationId xmlns:a16="http://schemas.microsoft.com/office/drawing/2014/main" id="{44BCBB12-3A14-3C43-BDDE-835FDF1EB92E}"/>
              </a:ext>
            </a:extLst>
          </p:cNvPr>
          <p:cNvCxnSpPr>
            <a:cxnSpLocks/>
            <a:stCxn id="206" idx="2"/>
            <a:endCxn id="113" idx="2"/>
          </p:cNvCxnSpPr>
          <p:nvPr/>
        </p:nvCxnSpPr>
        <p:spPr>
          <a:xfrm rot="10800000" flipV="1">
            <a:off x="1341731" y="1546708"/>
            <a:ext cx="636368" cy="209986"/>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sp>
        <p:nvSpPr>
          <p:cNvPr id="233" name="Rectangle 232">
            <a:extLst>
              <a:ext uri="{FF2B5EF4-FFF2-40B4-BE49-F238E27FC236}">
                <a16:creationId xmlns:a16="http://schemas.microsoft.com/office/drawing/2014/main" id="{8BB03D9E-797A-D940-9378-1D7FAC972BB3}"/>
              </a:ext>
            </a:extLst>
          </p:cNvPr>
          <p:cNvSpPr/>
          <p:nvPr/>
        </p:nvSpPr>
        <p:spPr>
          <a:xfrm rot="16200000">
            <a:off x="1835511" y="1991769"/>
            <a:ext cx="643348" cy="25325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a:t>Inverter</a:t>
            </a:r>
          </a:p>
        </p:txBody>
      </p:sp>
      <p:cxnSp>
        <p:nvCxnSpPr>
          <p:cNvPr id="234" name="Elbow Connector 233">
            <a:extLst>
              <a:ext uri="{FF2B5EF4-FFF2-40B4-BE49-F238E27FC236}">
                <a16:creationId xmlns:a16="http://schemas.microsoft.com/office/drawing/2014/main" id="{97044F17-AF48-7F4A-B51E-8F912D0CFEC2}"/>
              </a:ext>
            </a:extLst>
          </p:cNvPr>
          <p:cNvCxnSpPr>
            <a:cxnSpLocks/>
            <a:stCxn id="233" idx="2"/>
            <a:endCxn id="235" idx="1"/>
          </p:cNvCxnSpPr>
          <p:nvPr/>
        </p:nvCxnSpPr>
        <p:spPr>
          <a:xfrm flipV="1">
            <a:off x="2283814" y="2117610"/>
            <a:ext cx="274590" cy="788"/>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pic>
        <p:nvPicPr>
          <p:cNvPr id="235" name="Picture 234">
            <a:extLst>
              <a:ext uri="{FF2B5EF4-FFF2-40B4-BE49-F238E27FC236}">
                <a16:creationId xmlns:a16="http://schemas.microsoft.com/office/drawing/2014/main" id="{85D26F91-4427-394F-A54F-E96338205FE7}"/>
              </a:ext>
            </a:extLst>
          </p:cNvPr>
          <p:cNvPicPr>
            <a:picLocks noChangeAspect="1"/>
          </p:cNvPicPr>
          <p:nvPr/>
        </p:nvPicPr>
        <p:blipFill rotWithShape="1">
          <a:blip r:embed="rId2"/>
          <a:srcRect t="44803"/>
          <a:stretch/>
        </p:blipFill>
        <p:spPr>
          <a:xfrm>
            <a:off x="2558404" y="1818543"/>
            <a:ext cx="1083641" cy="598133"/>
          </a:xfrm>
          <a:prstGeom prst="rect">
            <a:avLst/>
          </a:prstGeom>
        </p:spPr>
      </p:pic>
      <p:sp>
        <p:nvSpPr>
          <p:cNvPr id="236" name="Oval 235">
            <a:extLst>
              <a:ext uri="{FF2B5EF4-FFF2-40B4-BE49-F238E27FC236}">
                <a16:creationId xmlns:a16="http://schemas.microsoft.com/office/drawing/2014/main" id="{FDD73410-AD15-164C-8F6E-07705553B488}"/>
              </a:ext>
            </a:extLst>
          </p:cNvPr>
          <p:cNvSpPr/>
          <p:nvPr/>
        </p:nvSpPr>
        <p:spPr>
          <a:xfrm>
            <a:off x="1978099" y="2591688"/>
            <a:ext cx="355006" cy="32921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100" dirty="0"/>
          </a:p>
        </p:txBody>
      </p:sp>
      <p:cxnSp>
        <p:nvCxnSpPr>
          <p:cNvPr id="237" name="Elbow Connector 236">
            <a:extLst>
              <a:ext uri="{FF2B5EF4-FFF2-40B4-BE49-F238E27FC236}">
                <a16:creationId xmlns:a16="http://schemas.microsoft.com/office/drawing/2014/main" id="{77F42E58-4428-524B-82AB-FE0083CF28FE}"/>
              </a:ext>
            </a:extLst>
          </p:cNvPr>
          <p:cNvCxnSpPr>
            <a:cxnSpLocks/>
            <a:stCxn id="233" idx="1"/>
            <a:endCxn id="236" idx="0"/>
          </p:cNvCxnSpPr>
          <p:nvPr/>
        </p:nvCxnSpPr>
        <p:spPr>
          <a:xfrm rot="5400000">
            <a:off x="2080586" y="2515089"/>
            <a:ext cx="151616" cy="1583"/>
          </a:xfrm>
          <a:prstGeom prst="bentConnector3">
            <a:avLst>
              <a:gd name="adj1" fmla="val 50000"/>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38" name="Elbow Connector 237">
            <a:extLst>
              <a:ext uri="{FF2B5EF4-FFF2-40B4-BE49-F238E27FC236}">
                <a16:creationId xmlns:a16="http://schemas.microsoft.com/office/drawing/2014/main" id="{A48D340A-9BAB-DC43-81AB-F5EAAAA93384}"/>
              </a:ext>
            </a:extLst>
          </p:cNvPr>
          <p:cNvCxnSpPr>
            <a:cxnSpLocks/>
            <a:stCxn id="235" idx="2"/>
            <a:endCxn id="236" idx="6"/>
          </p:cNvCxnSpPr>
          <p:nvPr/>
        </p:nvCxnSpPr>
        <p:spPr>
          <a:xfrm rot="5400000">
            <a:off x="2546856" y="2202925"/>
            <a:ext cx="339618" cy="767120"/>
          </a:xfrm>
          <a:prstGeom prst="bentConnector2">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39" name="Elbow Connector 238">
            <a:extLst>
              <a:ext uri="{FF2B5EF4-FFF2-40B4-BE49-F238E27FC236}">
                <a16:creationId xmlns:a16="http://schemas.microsoft.com/office/drawing/2014/main" id="{7B30F76D-CE7E-7144-9514-1E0AA9E293B1}"/>
              </a:ext>
            </a:extLst>
          </p:cNvPr>
          <p:cNvCxnSpPr>
            <a:cxnSpLocks/>
            <a:stCxn id="236" idx="2"/>
            <a:endCxn id="113" idx="2"/>
          </p:cNvCxnSpPr>
          <p:nvPr/>
        </p:nvCxnSpPr>
        <p:spPr>
          <a:xfrm rot="10800000">
            <a:off x="1341731" y="1756694"/>
            <a:ext cx="636368" cy="999600"/>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sp>
        <p:nvSpPr>
          <p:cNvPr id="242" name="TextBox 241">
            <a:extLst>
              <a:ext uri="{FF2B5EF4-FFF2-40B4-BE49-F238E27FC236}">
                <a16:creationId xmlns:a16="http://schemas.microsoft.com/office/drawing/2014/main" id="{B3F09892-8A61-6147-8205-19A1E81F63DC}"/>
              </a:ext>
            </a:extLst>
          </p:cNvPr>
          <p:cNvSpPr txBox="1"/>
          <p:nvPr/>
        </p:nvSpPr>
        <p:spPr>
          <a:xfrm rot="5400000">
            <a:off x="1954791" y="3026968"/>
            <a:ext cx="520861" cy="369332"/>
          </a:xfrm>
          <a:prstGeom prst="rect">
            <a:avLst/>
          </a:prstGeom>
          <a:noFill/>
        </p:spPr>
        <p:txBody>
          <a:bodyPr wrap="square" rtlCol="0">
            <a:spAutoFit/>
          </a:bodyPr>
          <a:lstStyle/>
          <a:p>
            <a:r>
              <a:rPr lang="en-US" dirty="0"/>
              <a:t>…</a:t>
            </a:r>
          </a:p>
        </p:txBody>
      </p:sp>
      <p:sp>
        <p:nvSpPr>
          <p:cNvPr id="243" name="Rectangle 242">
            <a:extLst>
              <a:ext uri="{FF2B5EF4-FFF2-40B4-BE49-F238E27FC236}">
                <a16:creationId xmlns:a16="http://schemas.microsoft.com/office/drawing/2014/main" id="{97125CC6-AE4F-7042-AC69-846648329779}"/>
              </a:ext>
            </a:extLst>
          </p:cNvPr>
          <p:cNvSpPr/>
          <p:nvPr/>
        </p:nvSpPr>
        <p:spPr>
          <a:xfrm>
            <a:off x="1977528" y="1401200"/>
            <a:ext cx="402674" cy="261610"/>
          </a:xfrm>
          <a:prstGeom prst="rect">
            <a:avLst/>
          </a:prstGeom>
        </p:spPr>
        <p:txBody>
          <a:bodyPr wrap="none">
            <a:spAutoFit/>
          </a:bodyPr>
          <a:lstStyle/>
          <a:p>
            <a:r>
              <a:rPr lang="en-US" sz="1100" dirty="0"/>
              <a:t>M</a:t>
            </a:r>
            <a:r>
              <a:rPr lang="en-US" sz="1100" baseline="-25000" dirty="0"/>
              <a:t>p1</a:t>
            </a:r>
          </a:p>
        </p:txBody>
      </p:sp>
      <p:sp>
        <p:nvSpPr>
          <p:cNvPr id="244" name="Rectangle 243">
            <a:extLst>
              <a:ext uri="{FF2B5EF4-FFF2-40B4-BE49-F238E27FC236}">
                <a16:creationId xmlns:a16="http://schemas.microsoft.com/office/drawing/2014/main" id="{A541163B-767E-E744-A7C3-F026D963AB76}"/>
              </a:ext>
            </a:extLst>
          </p:cNvPr>
          <p:cNvSpPr/>
          <p:nvPr/>
        </p:nvSpPr>
        <p:spPr>
          <a:xfrm>
            <a:off x="1977528" y="2630592"/>
            <a:ext cx="402674" cy="261610"/>
          </a:xfrm>
          <a:prstGeom prst="rect">
            <a:avLst/>
          </a:prstGeom>
        </p:spPr>
        <p:txBody>
          <a:bodyPr wrap="none">
            <a:spAutoFit/>
          </a:bodyPr>
          <a:lstStyle/>
          <a:p>
            <a:r>
              <a:rPr lang="en-US" sz="1100" dirty="0"/>
              <a:t>M</a:t>
            </a:r>
            <a:r>
              <a:rPr lang="en-US" sz="1100" baseline="-25000" dirty="0"/>
              <a:t>p2</a:t>
            </a:r>
          </a:p>
        </p:txBody>
      </p:sp>
      <p:sp>
        <p:nvSpPr>
          <p:cNvPr id="245" name="Rectangle 244">
            <a:extLst>
              <a:ext uri="{FF2B5EF4-FFF2-40B4-BE49-F238E27FC236}">
                <a16:creationId xmlns:a16="http://schemas.microsoft.com/office/drawing/2014/main" id="{63E95502-6402-A143-B3D4-24BDD1629D92}"/>
              </a:ext>
            </a:extLst>
          </p:cNvPr>
          <p:cNvSpPr/>
          <p:nvPr/>
        </p:nvSpPr>
        <p:spPr>
          <a:xfrm>
            <a:off x="3196067" y="1140468"/>
            <a:ext cx="308098" cy="261610"/>
          </a:xfrm>
          <a:prstGeom prst="rect">
            <a:avLst/>
          </a:prstGeom>
        </p:spPr>
        <p:txBody>
          <a:bodyPr wrap="none">
            <a:spAutoFit/>
          </a:bodyPr>
          <a:lstStyle/>
          <a:p>
            <a:r>
              <a:rPr lang="en-US" sz="1100" dirty="0"/>
              <a:t>P</a:t>
            </a:r>
            <a:r>
              <a:rPr lang="en-US" sz="1100" baseline="-25000" dirty="0"/>
              <a:t>1</a:t>
            </a:r>
          </a:p>
        </p:txBody>
      </p:sp>
      <p:sp>
        <p:nvSpPr>
          <p:cNvPr id="246" name="Rectangle 245">
            <a:extLst>
              <a:ext uri="{FF2B5EF4-FFF2-40B4-BE49-F238E27FC236}">
                <a16:creationId xmlns:a16="http://schemas.microsoft.com/office/drawing/2014/main" id="{B575E126-5224-FF46-B33D-84E8414DC7C3}"/>
              </a:ext>
            </a:extLst>
          </p:cNvPr>
          <p:cNvSpPr/>
          <p:nvPr/>
        </p:nvSpPr>
        <p:spPr>
          <a:xfrm>
            <a:off x="3209353" y="2329029"/>
            <a:ext cx="308098" cy="261610"/>
          </a:xfrm>
          <a:prstGeom prst="rect">
            <a:avLst/>
          </a:prstGeom>
        </p:spPr>
        <p:txBody>
          <a:bodyPr wrap="none">
            <a:spAutoFit/>
          </a:bodyPr>
          <a:lstStyle/>
          <a:p>
            <a:r>
              <a:rPr lang="en-US" sz="1100" dirty="0"/>
              <a:t>P</a:t>
            </a:r>
            <a:r>
              <a:rPr lang="en-US" sz="1100" baseline="-25000" dirty="0"/>
              <a:t>2</a:t>
            </a:r>
          </a:p>
        </p:txBody>
      </p:sp>
      <p:sp>
        <p:nvSpPr>
          <p:cNvPr id="247" name="Rectangle 246">
            <a:extLst>
              <a:ext uri="{FF2B5EF4-FFF2-40B4-BE49-F238E27FC236}">
                <a16:creationId xmlns:a16="http://schemas.microsoft.com/office/drawing/2014/main" id="{66E98757-FF5E-A945-B0DC-40E8D6AF69AB}"/>
              </a:ext>
            </a:extLst>
          </p:cNvPr>
          <p:cNvSpPr/>
          <p:nvPr/>
        </p:nvSpPr>
        <p:spPr>
          <a:xfrm>
            <a:off x="2272039" y="662010"/>
            <a:ext cx="304892" cy="261610"/>
          </a:xfrm>
          <a:prstGeom prst="rect">
            <a:avLst/>
          </a:prstGeom>
        </p:spPr>
        <p:txBody>
          <a:bodyPr wrap="none">
            <a:spAutoFit/>
          </a:bodyPr>
          <a:lstStyle/>
          <a:p>
            <a:r>
              <a:rPr lang="en-US" sz="1100" dirty="0"/>
              <a:t>X</a:t>
            </a:r>
            <a:r>
              <a:rPr lang="en-US" sz="1100" baseline="-25000" dirty="0"/>
              <a:t>1</a:t>
            </a:r>
          </a:p>
        </p:txBody>
      </p:sp>
      <p:sp>
        <p:nvSpPr>
          <p:cNvPr id="248" name="Rectangle 247">
            <a:extLst>
              <a:ext uri="{FF2B5EF4-FFF2-40B4-BE49-F238E27FC236}">
                <a16:creationId xmlns:a16="http://schemas.microsoft.com/office/drawing/2014/main" id="{016CF719-4561-A945-AC1D-06A68DEB67C7}"/>
              </a:ext>
            </a:extLst>
          </p:cNvPr>
          <p:cNvSpPr/>
          <p:nvPr/>
        </p:nvSpPr>
        <p:spPr>
          <a:xfrm>
            <a:off x="2263096" y="1861193"/>
            <a:ext cx="308098" cy="261610"/>
          </a:xfrm>
          <a:prstGeom prst="rect">
            <a:avLst/>
          </a:prstGeom>
        </p:spPr>
        <p:txBody>
          <a:bodyPr wrap="none">
            <a:spAutoFit/>
          </a:bodyPr>
          <a:lstStyle/>
          <a:p>
            <a:r>
              <a:rPr lang="en-US" sz="1100" dirty="0"/>
              <a:t>X</a:t>
            </a:r>
            <a:r>
              <a:rPr lang="en-US" sz="1100" baseline="-25000" dirty="0"/>
              <a:t>2</a:t>
            </a:r>
          </a:p>
        </p:txBody>
      </p:sp>
      <p:sp>
        <p:nvSpPr>
          <p:cNvPr id="249" name="Rectangle 248">
            <a:extLst>
              <a:ext uri="{FF2B5EF4-FFF2-40B4-BE49-F238E27FC236}">
                <a16:creationId xmlns:a16="http://schemas.microsoft.com/office/drawing/2014/main" id="{CADF7AB7-E3F8-BC4C-8364-4AE24921F5E6}"/>
              </a:ext>
            </a:extLst>
          </p:cNvPr>
          <p:cNvSpPr/>
          <p:nvPr/>
        </p:nvSpPr>
        <p:spPr>
          <a:xfrm rot="16200000">
            <a:off x="1835511" y="3521737"/>
            <a:ext cx="643348" cy="25325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a:t>Inverter</a:t>
            </a:r>
          </a:p>
        </p:txBody>
      </p:sp>
      <p:cxnSp>
        <p:nvCxnSpPr>
          <p:cNvPr id="250" name="Elbow Connector 249">
            <a:extLst>
              <a:ext uri="{FF2B5EF4-FFF2-40B4-BE49-F238E27FC236}">
                <a16:creationId xmlns:a16="http://schemas.microsoft.com/office/drawing/2014/main" id="{5D8F683C-D55B-494E-BB07-5B7B09B667E3}"/>
              </a:ext>
            </a:extLst>
          </p:cNvPr>
          <p:cNvCxnSpPr>
            <a:cxnSpLocks/>
            <a:stCxn id="249" idx="2"/>
            <a:endCxn id="251" idx="1"/>
          </p:cNvCxnSpPr>
          <p:nvPr/>
        </p:nvCxnSpPr>
        <p:spPr>
          <a:xfrm flipV="1">
            <a:off x="2283814" y="3647578"/>
            <a:ext cx="274590" cy="788"/>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pic>
        <p:nvPicPr>
          <p:cNvPr id="251" name="Picture 250">
            <a:extLst>
              <a:ext uri="{FF2B5EF4-FFF2-40B4-BE49-F238E27FC236}">
                <a16:creationId xmlns:a16="http://schemas.microsoft.com/office/drawing/2014/main" id="{8BEEA1D8-CA70-114D-9C91-88327126F7A4}"/>
              </a:ext>
            </a:extLst>
          </p:cNvPr>
          <p:cNvPicPr>
            <a:picLocks noChangeAspect="1"/>
          </p:cNvPicPr>
          <p:nvPr/>
        </p:nvPicPr>
        <p:blipFill rotWithShape="1">
          <a:blip r:embed="rId2"/>
          <a:srcRect t="44803"/>
          <a:stretch/>
        </p:blipFill>
        <p:spPr>
          <a:xfrm>
            <a:off x="2558404" y="3348511"/>
            <a:ext cx="1083641" cy="598133"/>
          </a:xfrm>
          <a:prstGeom prst="rect">
            <a:avLst/>
          </a:prstGeom>
        </p:spPr>
      </p:pic>
      <p:sp>
        <p:nvSpPr>
          <p:cNvPr id="252" name="Oval 251">
            <a:extLst>
              <a:ext uri="{FF2B5EF4-FFF2-40B4-BE49-F238E27FC236}">
                <a16:creationId xmlns:a16="http://schemas.microsoft.com/office/drawing/2014/main" id="{B5A9620F-8F3A-3144-B7F1-2BC5274CB832}"/>
              </a:ext>
            </a:extLst>
          </p:cNvPr>
          <p:cNvSpPr/>
          <p:nvPr/>
        </p:nvSpPr>
        <p:spPr>
          <a:xfrm>
            <a:off x="1978099" y="4121656"/>
            <a:ext cx="355006" cy="32921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100" dirty="0"/>
          </a:p>
        </p:txBody>
      </p:sp>
      <p:cxnSp>
        <p:nvCxnSpPr>
          <p:cNvPr id="253" name="Elbow Connector 252">
            <a:extLst>
              <a:ext uri="{FF2B5EF4-FFF2-40B4-BE49-F238E27FC236}">
                <a16:creationId xmlns:a16="http://schemas.microsoft.com/office/drawing/2014/main" id="{45CCF1B0-2E39-1D49-A72A-23FA9BF8268F}"/>
              </a:ext>
            </a:extLst>
          </p:cNvPr>
          <p:cNvCxnSpPr>
            <a:cxnSpLocks/>
            <a:stCxn id="249" idx="1"/>
            <a:endCxn id="252" idx="0"/>
          </p:cNvCxnSpPr>
          <p:nvPr/>
        </p:nvCxnSpPr>
        <p:spPr>
          <a:xfrm rot="5400000">
            <a:off x="2080586" y="4045057"/>
            <a:ext cx="151616" cy="1583"/>
          </a:xfrm>
          <a:prstGeom prst="bentConnector3">
            <a:avLst>
              <a:gd name="adj1" fmla="val 50000"/>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54" name="Elbow Connector 253">
            <a:extLst>
              <a:ext uri="{FF2B5EF4-FFF2-40B4-BE49-F238E27FC236}">
                <a16:creationId xmlns:a16="http://schemas.microsoft.com/office/drawing/2014/main" id="{85916014-992A-7248-8FCC-8AEEA4FDDE10}"/>
              </a:ext>
            </a:extLst>
          </p:cNvPr>
          <p:cNvCxnSpPr>
            <a:cxnSpLocks/>
            <a:stCxn id="251" idx="2"/>
            <a:endCxn id="252" idx="6"/>
          </p:cNvCxnSpPr>
          <p:nvPr/>
        </p:nvCxnSpPr>
        <p:spPr>
          <a:xfrm rot="5400000">
            <a:off x="2546856" y="3732893"/>
            <a:ext cx="339618" cy="767120"/>
          </a:xfrm>
          <a:prstGeom prst="bentConnector2">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55" name="Rectangle 254">
            <a:extLst>
              <a:ext uri="{FF2B5EF4-FFF2-40B4-BE49-F238E27FC236}">
                <a16:creationId xmlns:a16="http://schemas.microsoft.com/office/drawing/2014/main" id="{5677652F-C5F7-9F48-8C01-9116B36ECBD2}"/>
              </a:ext>
            </a:extLst>
          </p:cNvPr>
          <p:cNvSpPr/>
          <p:nvPr/>
        </p:nvSpPr>
        <p:spPr>
          <a:xfrm>
            <a:off x="1977528" y="4160560"/>
            <a:ext cx="404278" cy="261610"/>
          </a:xfrm>
          <a:prstGeom prst="rect">
            <a:avLst/>
          </a:prstGeom>
        </p:spPr>
        <p:txBody>
          <a:bodyPr wrap="none">
            <a:spAutoFit/>
          </a:bodyPr>
          <a:lstStyle/>
          <a:p>
            <a:r>
              <a:rPr lang="en-US" sz="1100" dirty="0" err="1"/>
              <a:t>M</a:t>
            </a:r>
            <a:r>
              <a:rPr lang="en-US" sz="1100" baseline="-25000" dirty="0" err="1"/>
              <a:t>pn</a:t>
            </a:r>
            <a:endParaRPr lang="en-US" sz="1100" baseline="-25000" dirty="0"/>
          </a:p>
        </p:txBody>
      </p:sp>
      <p:sp>
        <p:nvSpPr>
          <p:cNvPr id="256" name="Rectangle 255">
            <a:extLst>
              <a:ext uri="{FF2B5EF4-FFF2-40B4-BE49-F238E27FC236}">
                <a16:creationId xmlns:a16="http://schemas.microsoft.com/office/drawing/2014/main" id="{9951FE6B-A8D9-2143-A689-23AA39AFE846}"/>
              </a:ext>
            </a:extLst>
          </p:cNvPr>
          <p:cNvSpPr/>
          <p:nvPr/>
        </p:nvSpPr>
        <p:spPr>
          <a:xfrm>
            <a:off x="3209353" y="3858997"/>
            <a:ext cx="309700" cy="261610"/>
          </a:xfrm>
          <a:prstGeom prst="rect">
            <a:avLst/>
          </a:prstGeom>
        </p:spPr>
        <p:txBody>
          <a:bodyPr wrap="none">
            <a:spAutoFit/>
          </a:bodyPr>
          <a:lstStyle/>
          <a:p>
            <a:r>
              <a:rPr lang="en-US" sz="1100" dirty="0" err="1"/>
              <a:t>P</a:t>
            </a:r>
            <a:r>
              <a:rPr lang="en-US" sz="1100" baseline="-25000" dirty="0" err="1"/>
              <a:t>n</a:t>
            </a:r>
            <a:endParaRPr lang="en-US" sz="1100" baseline="-25000" dirty="0"/>
          </a:p>
        </p:txBody>
      </p:sp>
      <p:sp>
        <p:nvSpPr>
          <p:cNvPr id="257" name="Rectangle 256">
            <a:extLst>
              <a:ext uri="{FF2B5EF4-FFF2-40B4-BE49-F238E27FC236}">
                <a16:creationId xmlns:a16="http://schemas.microsoft.com/office/drawing/2014/main" id="{1E20BFB3-F787-7143-A4E3-DB65B9BFC3CE}"/>
              </a:ext>
            </a:extLst>
          </p:cNvPr>
          <p:cNvSpPr/>
          <p:nvPr/>
        </p:nvSpPr>
        <p:spPr>
          <a:xfrm>
            <a:off x="2263096" y="3391161"/>
            <a:ext cx="308098" cy="261610"/>
          </a:xfrm>
          <a:prstGeom prst="rect">
            <a:avLst/>
          </a:prstGeom>
        </p:spPr>
        <p:txBody>
          <a:bodyPr wrap="none">
            <a:spAutoFit/>
          </a:bodyPr>
          <a:lstStyle/>
          <a:p>
            <a:r>
              <a:rPr lang="en-US" sz="1100" dirty="0" err="1"/>
              <a:t>X</a:t>
            </a:r>
            <a:r>
              <a:rPr lang="en-US" sz="1100" baseline="-25000" dirty="0" err="1"/>
              <a:t>n</a:t>
            </a:r>
            <a:endParaRPr lang="en-US" sz="1100" baseline="-25000" dirty="0"/>
          </a:p>
        </p:txBody>
      </p:sp>
      <p:pic>
        <p:nvPicPr>
          <p:cNvPr id="260" name="Picture 259">
            <a:extLst>
              <a:ext uri="{FF2B5EF4-FFF2-40B4-BE49-F238E27FC236}">
                <a16:creationId xmlns:a16="http://schemas.microsoft.com/office/drawing/2014/main" id="{0EBC7E39-6316-944D-ADD0-DF10563B770C}"/>
              </a:ext>
            </a:extLst>
          </p:cNvPr>
          <p:cNvPicPr>
            <a:picLocks noChangeAspect="1"/>
          </p:cNvPicPr>
          <p:nvPr/>
        </p:nvPicPr>
        <p:blipFill rotWithShape="1">
          <a:blip r:embed="rId2"/>
          <a:srcRect t="44803"/>
          <a:stretch/>
        </p:blipFill>
        <p:spPr>
          <a:xfrm>
            <a:off x="5036254" y="599388"/>
            <a:ext cx="1083641" cy="598133"/>
          </a:xfrm>
          <a:prstGeom prst="rect">
            <a:avLst/>
          </a:prstGeom>
        </p:spPr>
      </p:pic>
      <p:sp>
        <p:nvSpPr>
          <p:cNvPr id="261" name="Parallelogram 260">
            <a:extLst>
              <a:ext uri="{FF2B5EF4-FFF2-40B4-BE49-F238E27FC236}">
                <a16:creationId xmlns:a16="http://schemas.microsoft.com/office/drawing/2014/main" id="{06C040F6-62F1-AC40-BCAE-29EC6F69B254}"/>
              </a:ext>
            </a:extLst>
          </p:cNvPr>
          <p:cNvSpPr/>
          <p:nvPr/>
        </p:nvSpPr>
        <p:spPr>
          <a:xfrm flipH="1">
            <a:off x="5395489" y="670292"/>
            <a:ext cx="586526" cy="231571"/>
          </a:xfrm>
          <a:prstGeom prst="parallelogram">
            <a:avLst>
              <a:gd name="adj" fmla="val 8289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2" name="Elbow Connector 261">
            <a:extLst>
              <a:ext uri="{FF2B5EF4-FFF2-40B4-BE49-F238E27FC236}">
                <a16:creationId xmlns:a16="http://schemas.microsoft.com/office/drawing/2014/main" id="{35A9B443-E279-5F43-B524-AB3DB35A5859}"/>
              </a:ext>
            </a:extLst>
          </p:cNvPr>
          <p:cNvCxnSpPr>
            <a:cxnSpLocks/>
            <a:stCxn id="249" idx="0"/>
            <a:endCxn id="113" idx="2"/>
          </p:cNvCxnSpPr>
          <p:nvPr/>
        </p:nvCxnSpPr>
        <p:spPr>
          <a:xfrm rot="10800000">
            <a:off x="1341732" y="1756694"/>
            <a:ext cx="688825" cy="1891672"/>
          </a:xfrm>
          <a:prstGeom prst="bentConnector5">
            <a:avLst>
              <a:gd name="adj1" fmla="val 53715"/>
              <a:gd name="adj2" fmla="val 49188"/>
              <a:gd name="adj3" fmla="val 53128"/>
            </a:avLst>
          </a:prstGeom>
        </p:spPr>
        <p:style>
          <a:lnRef idx="1">
            <a:schemeClr val="dk1"/>
          </a:lnRef>
          <a:fillRef idx="0">
            <a:schemeClr val="dk1"/>
          </a:fillRef>
          <a:effectRef idx="0">
            <a:schemeClr val="dk1"/>
          </a:effectRef>
          <a:fontRef idx="minor">
            <a:schemeClr val="tx1"/>
          </a:fontRef>
        </p:style>
      </p:cxnSp>
      <p:pic>
        <p:nvPicPr>
          <p:cNvPr id="270" name="Picture 269">
            <a:extLst>
              <a:ext uri="{FF2B5EF4-FFF2-40B4-BE49-F238E27FC236}">
                <a16:creationId xmlns:a16="http://schemas.microsoft.com/office/drawing/2014/main" id="{D1AEA2D6-C6E6-D044-83BA-9C3B8E515695}"/>
              </a:ext>
            </a:extLst>
          </p:cNvPr>
          <p:cNvPicPr>
            <a:picLocks noChangeAspect="1"/>
          </p:cNvPicPr>
          <p:nvPr/>
        </p:nvPicPr>
        <p:blipFill rotWithShape="1">
          <a:blip r:embed="rId2"/>
          <a:srcRect t="44803"/>
          <a:stretch/>
        </p:blipFill>
        <p:spPr>
          <a:xfrm>
            <a:off x="5036254" y="1818543"/>
            <a:ext cx="1083641" cy="598133"/>
          </a:xfrm>
          <a:prstGeom prst="rect">
            <a:avLst/>
          </a:prstGeom>
        </p:spPr>
      </p:pic>
      <p:sp>
        <p:nvSpPr>
          <p:cNvPr id="271" name="Parallelogram 270">
            <a:extLst>
              <a:ext uri="{FF2B5EF4-FFF2-40B4-BE49-F238E27FC236}">
                <a16:creationId xmlns:a16="http://schemas.microsoft.com/office/drawing/2014/main" id="{FD3E3BE6-A631-B146-BFD3-B7592861B982}"/>
              </a:ext>
            </a:extLst>
          </p:cNvPr>
          <p:cNvSpPr/>
          <p:nvPr/>
        </p:nvSpPr>
        <p:spPr>
          <a:xfrm flipH="1">
            <a:off x="5395489" y="1889447"/>
            <a:ext cx="586526" cy="231571"/>
          </a:xfrm>
          <a:prstGeom prst="parallelogram">
            <a:avLst>
              <a:gd name="adj" fmla="val 8289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8" name="Picture 277">
            <a:extLst>
              <a:ext uri="{FF2B5EF4-FFF2-40B4-BE49-F238E27FC236}">
                <a16:creationId xmlns:a16="http://schemas.microsoft.com/office/drawing/2014/main" id="{AF23050B-66DB-004E-A44D-7D52E777227E}"/>
              </a:ext>
            </a:extLst>
          </p:cNvPr>
          <p:cNvPicPr>
            <a:picLocks noChangeAspect="1"/>
          </p:cNvPicPr>
          <p:nvPr/>
        </p:nvPicPr>
        <p:blipFill rotWithShape="1">
          <a:blip r:embed="rId2"/>
          <a:srcRect t="44803"/>
          <a:stretch/>
        </p:blipFill>
        <p:spPr>
          <a:xfrm>
            <a:off x="5036254" y="3348511"/>
            <a:ext cx="1083641" cy="598133"/>
          </a:xfrm>
          <a:prstGeom prst="rect">
            <a:avLst/>
          </a:prstGeom>
        </p:spPr>
      </p:pic>
      <p:sp>
        <p:nvSpPr>
          <p:cNvPr id="279" name="Parallelogram 278">
            <a:extLst>
              <a:ext uri="{FF2B5EF4-FFF2-40B4-BE49-F238E27FC236}">
                <a16:creationId xmlns:a16="http://schemas.microsoft.com/office/drawing/2014/main" id="{BBFA664F-6DB2-8E45-B8B4-00B094F747A8}"/>
              </a:ext>
            </a:extLst>
          </p:cNvPr>
          <p:cNvSpPr/>
          <p:nvPr/>
        </p:nvSpPr>
        <p:spPr>
          <a:xfrm flipH="1">
            <a:off x="5395489" y="3419415"/>
            <a:ext cx="586526" cy="231571"/>
          </a:xfrm>
          <a:prstGeom prst="parallelogram">
            <a:avLst>
              <a:gd name="adj" fmla="val 8289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9B907080-FDA7-994C-BECD-88C64F72960A}"/>
              </a:ext>
            </a:extLst>
          </p:cNvPr>
          <p:cNvSpPr/>
          <p:nvPr/>
        </p:nvSpPr>
        <p:spPr>
          <a:xfrm>
            <a:off x="4893192" y="1349928"/>
            <a:ext cx="355006" cy="32921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800" dirty="0"/>
          </a:p>
        </p:txBody>
      </p:sp>
      <p:sp>
        <p:nvSpPr>
          <p:cNvPr id="46" name="Rectangle 45">
            <a:extLst>
              <a:ext uri="{FF2B5EF4-FFF2-40B4-BE49-F238E27FC236}">
                <a16:creationId xmlns:a16="http://schemas.microsoft.com/office/drawing/2014/main" id="{671FDCE4-D3A2-E949-9A58-FC629C154521}"/>
              </a:ext>
            </a:extLst>
          </p:cNvPr>
          <p:cNvSpPr/>
          <p:nvPr/>
        </p:nvSpPr>
        <p:spPr>
          <a:xfrm>
            <a:off x="1027049" y="279694"/>
            <a:ext cx="3970994" cy="246221"/>
          </a:xfrm>
          <a:prstGeom prst="rect">
            <a:avLst/>
          </a:prstGeom>
        </p:spPr>
        <p:txBody>
          <a:bodyPr wrap="square">
            <a:spAutoFit/>
          </a:bodyPr>
          <a:lstStyle/>
          <a:p>
            <a:r>
              <a:rPr lang="en-US" sz="1000" dirty="0"/>
              <a:t>Distribution Network  Of Prosumers  and Consumers</a:t>
            </a:r>
          </a:p>
        </p:txBody>
      </p:sp>
      <p:sp>
        <p:nvSpPr>
          <p:cNvPr id="47" name="Oval 46">
            <a:extLst>
              <a:ext uri="{FF2B5EF4-FFF2-40B4-BE49-F238E27FC236}">
                <a16:creationId xmlns:a16="http://schemas.microsoft.com/office/drawing/2014/main" id="{9CC5A635-8F17-0A45-BC7F-1BEAB2BBF697}"/>
              </a:ext>
            </a:extLst>
          </p:cNvPr>
          <p:cNvSpPr/>
          <p:nvPr/>
        </p:nvSpPr>
        <p:spPr>
          <a:xfrm>
            <a:off x="4893192" y="2586485"/>
            <a:ext cx="355006" cy="32921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800" dirty="0"/>
          </a:p>
        </p:txBody>
      </p:sp>
      <p:sp>
        <p:nvSpPr>
          <p:cNvPr id="48" name="Oval 47">
            <a:extLst>
              <a:ext uri="{FF2B5EF4-FFF2-40B4-BE49-F238E27FC236}">
                <a16:creationId xmlns:a16="http://schemas.microsoft.com/office/drawing/2014/main" id="{1A2C4CD7-7A82-0245-A331-927292E5BA6A}"/>
              </a:ext>
            </a:extLst>
          </p:cNvPr>
          <p:cNvSpPr/>
          <p:nvPr/>
        </p:nvSpPr>
        <p:spPr>
          <a:xfrm>
            <a:off x="4893192" y="4121656"/>
            <a:ext cx="355006" cy="32921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800" dirty="0"/>
          </a:p>
        </p:txBody>
      </p:sp>
      <p:cxnSp>
        <p:nvCxnSpPr>
          <p:cNvPr id="49" name="Elbow Connector 48">
            <a:extLst>
              <a:ext uri="{FF2B5EF4-FFF2-40B4-BE49-F238E27FC236}">
                <a16:creationId xmlns:a16="http://schemas.microsoft.com/office/drawing/2014/main" id="{3E81125F-AA0A-C64D-9C14-6421BC531D5E}"/>
              </a:ext>
            </a:extLst>
          </p:cNvPr>
          <p:cNvCxnSpPr>
            <a:cxnSpLocks/>
            <a:stCxn id="260" idx="2"/>
            <a:endCxn id="280" idx="6"/>
          </p:cNvCxnSpPr>
          <p:nvPr/>
        </p:nvCxnSpPr>
        <p:spPr>
          <a:xfrm rot="5400000">
            <a:off x="5254631" y="1191089"/>
            <a:ext cx="317013" cy="329877"/>
          </a:xfrm>
          <a:prstGeom prst="bentConnector2">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52" name="Elbow Connector 51">
            <a:extLst>
              <a:ext uri="{FF2B5EF4-FFF2-40B4-BE49-F238E27FC236}">
                <a16:creationId xmlns:a16="http://schemas.microsoft.com/office/drawing/2014/main" id="{A23C8E6E-B7CD-3A47-BCE0-C6AE66F38CF9}"/>
              </a:ext>
            </a:extLst>
          </p:cNvPr>
          <p:cNvCxnSpPr>
            <a:cxnSpLocks/>
            <a:stCxn id="270" idx="2"/>
            <a:endCxn id="47" idx="6"/>
          </p:cNvCxnSpPr>
          <p:nvPr/>
        </p:nvCxnSpPr>
        <p:spPr>
          <a:xfrm rot="5400000">
            <a:off x="5245930" y="2418945"/>
            <a:ext cx="334415" cy="329877"/>
          </a:xfrm>
          <a:prstGeom prst="bentConnector2">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55" name="Elbow Connector 54">
            <a:extLst>
              <a:ext uri="{FF2B5EF4-FFF2-40B4-BE49-F238E27FC236}">
                <a16:creationId xmlns:a16="http://schemas.microsoft.com/office/drawing/2014/main" id="{BEFBC088-087F-2C4C-9568-F359F8CDEEC4}"/>
              </a:ext>
            </a:extLst>
          </p:cNvPr>
          <p:cNvCxnSpPr>
            <a:cxnSpLocks/>
            <a:stCxn id="278" idx="2"/>
            <a:endCxn id="48" idx="6"/>
          </p:cNvCxnSpPr>
          <p:nvPr/>
        </p:nvCxnSpPr>
        <p:spPr>
          <a:xfrm rot="5400000">
            <a:off x="5243328" y="3951515"/>
            <a:ext cx="339618" cy="329877"/>
          </a:xfrm>
          <a:prstGeom prst="bentConnector2">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75" name="Rectangle 74">
            <a:extLst>
              <a:ext uri="{FF2B5EF4-FFF2-40B4-BE49-F238E27FC236}">
                <a16:creationId xmlns:a16="http://schemas.microsoft.com/office/drawing/2014/main" id="{0D32BCC9-36EF-AF45-B34C-22801D29C70B}"/>
              </a:ext>
            </a:extLst>
          </p:cNvPr>
          <p:cNvSpPr/>
          <p:nvPr/>
        </p:nvSpPr>
        <p:spPr>
          <a:xfrm>
            <a:off x="4891819" y="4155456"/>
            <a:ext cx="394660" cy="261610"/>
          </a:xfrm>
          <a:prstGeom prst="rect">
            <a:avLst/>
          </a:prstGeom>
        </p:spPr>
        <p:txBody>
          <a:bodyPr wrap="none">
            <a:spAutoFit/>
          </a:bodyPr>
          <a:lstStyle/>
          <a:p>
            <a:r>
              <a:rPr lang="en-US" sz="1100" dirty="0" err="1"/>
              <a:t>M</a:t>
            </a:r>
            <a:r>
              <a:rPr lang="en-US" sz="1100" baseline="-25000" dirty="0" err="1"/>
              <a:t>cn</a:t>
            </a:r>
            <a:endParaRPr lang="en-US" sz="1100" baseline="-25000" dirty="0"/>
          </a:p>
        </p:txBody>
      </p:sp>
      <p:sp>
        <p:nvSpPr>
          <p:cNvPr id="76" name="Rectangle 75">
            <a:extLst>
              <a:ext uri="{FF2B5EF4-FFF2-40B4-BE49-F238E27FC236}">
                <a16:creationId xmlns:a16="http://schemas.microsoft.com/office/drawing/2014/main" id="{ACF01E4B-FDCE-0A4E-8D2F-79E510FC03EF}"/>
              </a:ext>
            </a:extLst>
          </p:cNvPr>
          <p:cNvSpPr/>
          <p:nvPr/>
        </p:nvSpPr>
        <p:spPr>
          <a:xfrm>
            <a:off x="4891819" y="2591477"/>
            <a:ext cx="393056" cy="261610"/>
          </a:xfrm>
          <a:prstGeom prst="rect">
            <a:avLst/>
          </a:prstGeom>
        </p:spPr>
        <p:txBody>
          <a:bodyPr wrap="none">
            <a:spAutoFit/>
          </a:bodyPr>
          <a:lstStyle/>
          <a:p>
            <a:r>
              <a:rPr lang="en-US" sz="1100" dirty="0"/>
              <a:t>M</a:t>
            </a:r>
            <a:r>
              <a:rPr lang="en-US" sz="1100" baseline="-25000" dirty="0"/>
              <a:t>c2</a:t>
            </a:r>
          </a:p>
        </p:txBody>
      </p:sp>
      <p:sp>
        <p:nvSpPr>
          <p:cNvPr id="77" name="Rectangle 76">
            <a:extLst>
              <a:ext uri="{FF2B5EF4-FFF2-40B4-BE49-F238E27FC236}">
                <a16:creationId xmlns:a16="http://schemas.microsoft.com/office/drawing/2014/main" id="{38EBC24D-68F1-D345-AB49-75617540F932}"/>
              </a:ext>
            </a:extLst>
          </p:cNvPr>
          <p:cNvSpPr/>
          <p:nvPr/>
        </p:nvSpPr>
        <p:spPr>
          <a:xfrm>
            <a:off x="4891819" y="1387124"/>
            <a:ext cx="393056" cy="261610"/>
          </a:xfrm>
          <a:prstGeom prst="rect">
            <a:avLst/>
          </a:prstGeom>
        </p:spPr>
        <p:txBody>
          <a:bodyPr wrap="none">
            <a:spAutoFit/>
          </a:bodyPr>
          <a:lstStyle/>
          <a:p>
            <a:r>
              <a:rPr lang="en-US" sz="1100" dirty="0"/>
              <a:t>M</a:t>
            </a:r>
            <a:r>
              <a:rPr lang="en-US" sz="1100" baseline="-25000" dirty="0"/>
              <a:t>c1</a:t>
            </a:r>
          </a:p>
        </p:txBody>
      </p:sp>
      <p:sp>
        <p:nvSpPr>
          <p:cNvPr id="37" name="Rectangle 36">
            <a:extLst>
              <a:ext uri="{FF2B5EF4-FFF2-40B4-BE49-F238E27FC236}">
                <a16:creationId xmlns:a16="http://schemas.microsoft.com/office/drawing/2014/main" id="{F7608660-D8ED-CB47-86FA-A040913EC044}"/>
              </a:ext>
            </a:extLst>
          </p:cNvPr>
          <p:cNvSpPr/>
          <p:nvPr/>
        </p:nvSpPr>
        <p:spPr>
          <a:xfrm>
            <a:off x="4372401" y="615685"/>
            <a:ext cx="795411" cy="253916"/>
          </a:xfrm>
          <a:prstGeom prst="rect">
            <a:avLst/>
          </a:prstGeom>
        </p:spPr>
        <p:txBody>
          <a:bodyPr wrap="none">
            <a:spAutoFit/>
          </a:bodyPr>
          <a:lstStyle/>
          <a:p>
            <a:r>
              <a:rPr lang="en-US" sz="1050" dirty="0"/>
              <a:t>Consumers</a:t>
            </a:r>
          </a:p>
        </p:txBody>
      </p:sp>
      <p:sp>
        <p:nvSpPr>
          <p:cNvPr id="38" name="Rectangle 37">
            <a:extLst>
              <a:ext uri="{FF2B5EF4-FFF2-40B4-BE49-F238E27FC236}">
                <a16:creationId xmlns:a16="http://schemas.microsoft.com/office/drawing/2014/main" id="{2817EB68-2E90-F542-8151-FAFA0F609CA7}"/>
              </a:ext>
            </a:extLst>
          </p:cNvPr>
          <p:cNvSpPr/>
          <p:nvPr/>
        </p:nvSpPr>
        <p:spPr>
          <a:xfrm>
            <a:off x="1252638" y="578835"/>
            <a:ext cx="795411" cy="261610"/>
          </a:xfrm>
          <a:prstGeom prst="rect">
            <a:avLst/>
          </a:prstGeom>
        </p:spPr>
        <p:txBody>
          <a:bodyPr wrap="none">
            <a:spAutoFit/>
          </a:bodyPr>
          <a:lstStyle/>
          <a:p>
            <a:r>
              <a:rPr lang="en-US" sz="1100" dirty="0"/>
              <a:t>Prosumers</a:t>
            </a:r>
          </a:p>
        </p:txBody>
      </p:sp>
    </p:spTree>
    <p:extLst>
      <p:ext uri="{BB962C8B-B14F-4D97-AF65-F5344CB8AC3E}">
        <p14:creationId xmlns:p14="http://schemas.microsoft.com/office/powerpoint/2010/main" val="2225715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Rectangle 194">
            <a:extLst>
              <a:ext uri="{FF2B5EF4-FFF2-40B4-BE49-F238E27FC236}">
                <a16:creationId xmlns:a16="http://schemas.microsoft.com/office/drawing/2014/main" id="{96EF83C5-9583-D94D-97DD-EEF4B7140CA4}"/>
              </a:ext>
            </a:extLst>
          </p:cNvPr>
          <p:cNvSpPr/>
          <p:nvPr/>
        </p:nvSpPr>
        <p:spPr>
          <a:xfrm>
            <a:off x="1034836" y="279694"/>
            <a:ext cx="2650829" cy="4308116"/>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67" name="Elbow Connector 66">
            <a:extLst>
              <a:ext uri="{FF2B5EF4-FFF2-40B4-BE49-F238E27FC236}">
                <a16:creationId xmlns:a16="http://schemas.microsoft.com/office/drawing/2014/main" id="{ACAC6B2F-ED91-3047-A22C-D8A912F8EACE}"/>
              </a:ext>
            </a:extLst>
          </p:cNvPr>
          <p:cNvCxnSpPr>
            <a:cxnSpLocks/>
            <a:stCxn id="113" idx="2"/>
          </p:cNvCxnSpPr>
          <p:nvPr/>
        </p:nvCxnSpPr>
        <p:spPr>
          <a:xfrm>
            <a:off x="1341731" y="1756694"/>
            <a:ext cx="3551461" cy="2529568"/>
          </a:xfrm>
          <a:prstGeom prst="bentConnector3">
            <a:avLst>
              <a:gd name="adj1" fmla="val 84241"/>
            </a:avLst>
          </a:prstGeom>
        </p:spPr>
        <p:style>
          <a:lnRef idx="1">
            <a:schemeClr val="dk1"/>
          </a:lnRef>
          <a:fillRef idx="0">
            <a:schemeClr val="dk1"/>
          </a:fillRef>
          <a:effectRef idx="0">
            <a:schemeClr val="dk1"/>
          </a:effectRef>
          <a:fontRef idx="minor">
            <a:schemeClr val="tx1"/>
          </a:fontRef>
        </p:style>
      </p:cxnSp>
      <p:cxnSp>
        <p:nvCxnSpPr>
          <p:cNvPr id="62" name="Elbow Connector 61">
            <a:extLst>
              <a:ext uri="{FF2B5EF4-FFF2-40B4-BE49-F238E27FC236}">
                <a16:creationId xmlns:a16="http://schemas.microsoft.com/office/drawing/2014/main" id="{2ED13AB0-FB9B-FF4F-9C1C-D5B4DA232194}"/>
              </a:ext>
            </a:extLst>
          </p:cNvPr>
          <p:cNvCxnSpPr>
            <a:cxnSpLocks/>
            <a:stCxn id="113" idx="2"/>
          </p:cNvCxnSpPr>
          <p:nvPr/>
        </p:nvCxnSpPr>
        <p:spPr>
          <a:xfrm>
            <a:off x="1341731" y="1756694"/>
            <a:ext cx="3551461" cy="994397"/>
          </a:xfrm>
          <a:prstGeom prst="bentConnector3">
            <a:avLst>
              <a:gd name="adj1" fmla="val 84507"/>
            </a:avLst>
          </a:prstGeom>
        </p:spPr>
        <p:style>
          <a:lnRef idx="1">
            <a:schemeClr val="dk1"/>
          </a:lnRef>
          <a:fillRef idx="0">
            <a:schemeClr val="dk1"/>
          </a:fillRef>
          <a:effectRef idx="0">
            <a:schemeClr val="dk1"/>
          </a:effectRef>
          <a:fontRef idx="minor">
            <a:schemeClr val="tx1"/>
          </a:fontRef>
        </p:style>
      </p:cxnSp>
      <p:cxnSp>
        <p:nvCxnSpPr>
          <p:cNvPr id="10" name="Elbow Connector 9">
            <a:extLst>
              <a:ext uri="{FF2B5EF4-FFF2-40B4-BE49-F238E27FC236}">
                <a16:creationId xmlns:a16="http://schemas.microsoft.com/office/drawing/2014/main" id="{20EAC211-AC09-1745-AF8E-5D92A181D0A3}"/>
              </a:ext>
            </a:extLst>
          </p:cNvPr>
          <p:cNvCxnSpPr>
            <a:cxnSpLocks/>
            <a:stCxn id="113" idx="2"/>
          </p:cNvCxnSpPr>
          <p:nvPr/>
        </p:nvCxnSpPr>
        <p:spPr>
          <a:xfrm flipV="1">
            <a:off x="1341731" y="1514534"/>
            <a:ext cx="3551461" cy="242160"/>
          </a:xfrm>
          <a:prstGeom prst="bentConnector3">
            <a:avLst>
              <a:gd name="adj1" fmla="val 84507"/>
            </a:avLst>
          </a:prstGeom>
        </p:spPr>
        <p:style>
          <a:lnRef idx="1">
            <a:schemeClr val="dk1"/>
          </a:lnRef>
          <a:fillRef idx="0">
            <a:schemeClr val="dk1"/>
          </a:fillRef>
          <a:effectRef idx="0">
            <a:schemeClr val="dk1"/>
          </a:effectRef>
          <a:fontRef idx="minor">
            <a:schemeClr val="tx1"/>
          </a:fontRef>
        </p:style>
      </p:cxnSp>
      <p:sp>
        <p:nvSpPr>
          <p:cNvPr id="113" name="Rectangle 112">
            <a:extLst>
              <a:ext uri="{FF2B5EF4-FFF2-40B4-BE49-F238E27FC236}">
                <a16:creationId xmlns:a16="http://schemas.microsoft.com/office/drawing/2014/main" id="{C16FCC48-C72C-0B46-8DD5-9BDE722E12B7}"/>
              </a:ext>
            </a:extLst>
          </p:cNvPr>
          <p:cNvSpPr/>
          <p:nvPr/>
        </p:nvSpPr>
        <p:spPr>
          <a:xfrm rot="16200000">
            <a:off x="481250" y="1599353"/>
            <a:ext cx="1406280" cy="31468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Substation</a:t>
            </a:r>
          </a:p>
        </p:txBody>
      </p:sp>
      <p:sp>
        <p:nvSpPr>
          <p:cNvPr id="120" name="Rectangle 119">
            <a:extLst>
              <a:ext uri="{FF2B5EF4-FFF2-40B4-BE49-F238E27FC236}">
                <a16:creationId xmlns:a16="http://schemas.microsoft.com/office/drawing/2014/main" id="{ADEC1648-FB37-7F48-B2BF-B05654973B8F}"/>
              </a:ext>
            </a:extLst>
          </p:cNvPr>
          <p:cNvSpPr/>
          <p:nvPr/>
        </p:nvSpPr>
        <p:spPr>
          <a:xfrm rot="16200000">
            <a:off x="1835511" y="782183"/>
            <a:ext cx="643348" cy="25325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a:t>Inverter</a:t>
            </a:r>
          </a:p>
        </p:txBody>
      </p:sp>
      <p:cxnSp>
        <p:nvCxnSpPr>
          <p:cNvPr id="123" name="Elbow Connector 122">
            <a:extLst>
              <a:ext uri="{FF2B5EF4-FFF2-40B4-BE49-F238E27FC236}">
                <a16:creationId xmlns:a16="http://schemas.microsoft.com/office/drawing/2014/main" id="{BC0859A8-C323-5D48-97AF-8A21CA23D883}"/>
              </a:ext>
            </a:extLst>
          </p:cNvPr>
          <p:cNvCxnSpPr>
            <a:cxnSpLocks/>
            <a:stCxn id="120" idx="2"/>
            <a:endCxn id="162" idx="1"/>
          </p:cNvCxnSpPr>
          <p:nvPr/>
        </p:nvCxnSpPr>
        <p:spPr>
          <a:xfrm flipV="1">
            <a:off x="2283814" y="908024"/>
            <a:ext cx="274590" cy="788"/>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sp>
        <p:nvSpPr>
          <p:cNvPr id="142" name="Rectangle 141">
            <a:extLst>
              <a:ext uri="{FF2B5EF4-FFF2-40B4-BE49-F238E27FC236}">
                <a16:creationId xmlns:a16="http://schemas.microsoft.com/office/drawing/2014/main" id="{BF531A64-3E97-F14E-AA7F-79CCE926C33E}"/>
              </a:ext>
            </a:extLst>
          </p:cNvPr>
          <p:cNvSpPr/>
          <p:nvPr/>
        </p:nvSpPr>
        <p:spPr>
          <a:xfrm rot="16200000">
            <a:off x="-1359406" y="2295178"/>
            <a:ext cx="4308116" cy="27714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DSO\Grid</a:t>
            </a:r>
          </a:p>
        </p:txBody>
      </p:sp>
      <p:pic>
        <p:nvPicPr>
          <p:cNvPr id="162" name="Picture 161">
            <a:extLst>
              <a:ext uri="{FF2B5EF4-FFF2-40B4-BE49-F238E27FC236}">
                <a16:creationId xmlns:a16="http://schemas.microsoft.com/office/drawing/2014/main" id="{3A8ACBD9-CF07-6149-A0BB-D5F6FD93FFE0}"/>
              </a:ext>
            </a:extLst>
          </p:cNvPr>
          <p:cNvPicPr>
            <a:picLocks noChangeAspect="1"/>
          </p:cNvPicPr>
          <p:nvPr/>
        </p:nvPicPr>
        <p:blipFill rotWithShape="1">
          <a:blip r:embed="rId2"/>
          <a:srcRect t="44803"/>
          <a:stretch/>
        </p:blipFill>
        <p:spPr>
          <a:xfrm>
            <a:off x="2558404" y="608957"/>
            <a:ext cx="1083641" cy="598133"/>
          </a:xfrm>
          <a:prstGeom prst="rect">
            <a:avLst/>
          </a:prstGeom>
        </p:spPr>
      </p:pic>
      <p:sp>
        <p:nvSpPr>
          <p:cNvPr id="206" name="Oval 205">
            <a:extLst>
              <a:ext uri="{FF2B5EF4-FFF2-40B4-BE49-F238E27FC236}">
                <a16:creationId xmlns:a16="http://schemas.microsoft.com/office/drawing/2014/main" id="{BDECF05B-86A1-A84A-99C9-9623F64FC9FF}"/>
              </a:ext>
            </a:extLst>
          </p:cNvPr>
          <p:cNvSpPr/>
          <p:nvPr/>
        </p:nvSpPr>
        <p:spPr>
          <a:xfrm>
            <a:off x="1978099" y="1382102"/>
            <a:ext cx="355006" cy="32921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800" dirty="0"/>
          </a:p>
        </p:txBody>
      </p:sp>
      <p:cxnSp>
        <p:nvCxnSpPr>
          <p:cNvPr id="207" name="Elbow Connector 206">
            <a:extLst>
              <a:ext uri="{FF2B5EF4-FFF2-40B4-BE49-F238E27FC236}">
                <a16:creationId xmlns:a16="http://schemas.microsoft.com/office/drawing/2014/main" id="{5673F6E1-766D-3B4B-A9E4-7A8D57730B2C}"/>
              </a:ext>
            </a:extLst>
          </p:cNvPr>
          <p:cNvCxnSpPr>
            <a:cxnSpLocks/>
            <a:stCxn id="120" idx="1"/>
            <a:endCxn id="206" idx="0"/>
          </p:cNvCxnSpPr>
          <p:nvPr/>
        </p:nvCxnSpPr>
        <p:spPr>
          <a:xfrm rot="5400000">
            <a:off x="2080586" y="1305503"/>
            <a:ext cx="151616" cy="1583"/>
          </a:xfrm>
          <a:prstGeom prst="bentConnector3">
            <a:avLst>
              <a:gd name="adj1" fmla="val 50000"/>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15" name="Elbow Connector 214">
            <a:extLst>
              <a:ext uri="{FF2B5EF4-FFF2-40B4-BE49-F238E27FC236}">
                <a16:creationId xmlns:a16="http://schemas.microsoft.com/office/drawing/2014/main" id="{C03D32F3-D8B2-A044-AD4C-6964040C7FA6}"/>
              </a:ext>
            </a:extLst>
          </p:cNvPr>
          <p:cNvCxnSpPr>
            <a:cxnSpLocks/>
            <a:stCxn id="162" idx="2"/>
            <a:endCxn id="206" idx="6"/>
          </p:cNvCxnSpPr>
          <p:nvPr/>
        </p:nvCxnSpPr>
        <p:spPr>
          <a:xfrm rot="5400000">
            <a:off x="2546856" y="993339"/>
            <a:ext cx="339618" cy="767120"/>
          </a:xfrm>
          <a:prstGeom prst="bentConnector2">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9" name="Elbow Connector 218">
            <a:extLst>
              <a:ext uri="{FF2B5EF4-FFF2-40B4-BE49-F238E27FC236}">
                <a16:creationId xmlns:a16="http://schemas.microsoft.com/office/drawing/2014/main" id="{44BCBB12-3A14-3C43-BDDE-835FDF1EB92E}"/>
              </a:ext>
            </a:extLst>
          </p:cNvPr>
          <p:cNvCxnSpPr>
            <a:cxnSpLocks/>
            <a:stCxn id="206" idx="2"/>
            <a:endCxn id="113" idx="2"/>
          </p:cNvCxnSpPr>
          <p:nvPr/>
        </p:nvCxnSpPr>
        <p:spPr>
          <a:xfrm rot="10800000" flipV="1">
            <a:off x="1341731" y="1546708"/>
            <a:ext cx="636368" cy="209986"/>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sp>
        <p:nvSpPr>
          <p:cNvPr id="233" name="Rectangle 232">
            <a:extLst>
              <a:ext uri="{FF2B5EF4-FFF2-40B4-BE49-F238E27FC236}">
                <a16:creationId xmlns:a16="http://schemas.microsoft.com/office/drawing/2014/main" id="{8BB03D9E-797A-D940-9378-1D7FAC972BB3}"/>
              </a:ext>
            </a:extLst>
          </p:cNvPr>
          <p:cNvSpPr/>
          <p:nvPr/>
        </p:nvSpPr>
        <p:spPr>
          <a:xfrm rot="16200000">
            <a:off x="1835511" y="1991769"/>
            <a:ext cx="643348" cy="25325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a:t>Inverter</a:t>
            </a:r>
          </a:p>
        </p:txBody>
      </p:sp>
      <p:cxnSp>
        <p:nvCxnSpPr>
          <p:cNvPr id="234" name="Elbow Connector 233">
            <a:extLst>
              <a:ext uri="{FF2B5EF4-FFF2-40B4-BE49-F238E27FC236}">
                <a16:creationId xmlns:a16="http://schemas.microsoft.com/office/drawing/2014/main" id="{97044F17-AF48-7F4A-B51E-8F912D0CFEC2}"/>
              </a:ext>
            </a:extLst>
          </p:cNvPr>
          <p:cNvCxnSpPr>
            <a:cxnSpLocks/>
            <a:stCxn id="233" idx="2"/>
            <a:endCxn id="235" idx="1"/>
          </p:cNvCxnSpPr>
          <p:nvPr/>
        </p:nvCxnSpPr>
        <p:spPr>
          <a:xfrm flipV="1">
            <a:off x="2283814" y="2117610"/>
            <a:ext cx="274590" cy="788"/>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pic>
        <p:nvPicPr>
          <p:cNvPr id="235" name="Picture 234">
            <a:extLst>
              <a:ext uri="{FF2B5EF4-FFF2-40B4-BE49-F238E27FC236}">
                <a16:creationId xmlns:a16="http://schemas.microsoft.com/office/drawing/2014/main" id="{85D26F91-4427-394F-A54F-E96338205FE7}"/>
              </a:ext>
            </a:extLst>
          </p:cNvPr>
          <p:cNvPicPr>
            <a:picLocks noChangeAspect="1"/>
          </p:cNvPicPr>
          <p:nvPr/>
        </p:nvPicPr>
        <p:blipFill rotWithShape="1">
          <a:blip r:embed="rId2"/>
          <a:srcRect t="44803"/>
          <a:stretch/>
        </p:blipFill>
        <p:spPr>
          <a:xfrm>
            <a:off x="2558404" y="1818543"/>
            <a:ext cx="1083641" cy="598133"/>
          </a:xfrm>
          <a:prstGeom prst="rect">
            <a:avLst/>
          </a:prstGeom>
        </p:spPr>
      </p:pic>
      <p:sp>
        <p:nvSpPr>
          <p:cNvPr id="236" name="Oval 235">
            <a:extLst>
              <a:ext uri="{FF2B5EF4-FFF2-40B4-BE49-F238E27FC236}">
                <a16:creationId xmlns:a16="http://schemas.microsoft.com/office/drawing/2014/main" id="{FDD73410-AD15-164C-8F6E-07705553B488}"/>
              </a:ext>
            </a:extLst>
          </p:cNvPr>
          <p:cNvSpPr/>
          <p:nvPr/>
        </p:nvSpPr>
        <p:spPr>
          <a:xfrm>
            <a:off x="1978099" y="2591688"/>
            <a:ext cx="355006" cy="32921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100" dirty="0"/>
          </a:p>
        </p:txBody>
      </p:sp>
      <p:cxnSp>
        <p:nvCxnSpPr>
          <p:cNvPr id="237" name="Elbow Connector 236">
            <a:extLst>
              <a:ext uri="{FF2B5EF4-FFF2-40B4-BE49-F238E27FC236}">
                <a16:creationId xmlns:a16="http://schemas.microsoft.com/office/drawing/2014/main" id="{77F42E58-4428-524B-82AB-FE0083CF28FE}"/>
              </a:ext>
            </a:extLst>
          </p:cNvPr>
          <p:cNvCxnSpPr>
            <a:cxnSpLocks/>
            <a:stCxn id="233" idx="1"/>
            <a:endCxn id="236" idx="0"/>
          </p:cNvCxnSpPr>
          <p:nvPr/>
        </p:nvCxnSpPr>
        <p:spPr>
          <a:xfrm rot="5400000">
            <a:off x="2080586" y="2515089"/>
            <a:ext cx="151616" cy="1583"/>
          </a:xfrm>
          <a:prstGeom prst="bentConnector3">
            <a:avLst>
              <a:gd name="adj1" fmla="val 50000"/>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38" name="Elbow Connector 237">
            <a:extLst>
              <a:ext uri="{FF2B5EF4-FFF2-40B4-BE49-F238E27FC236}">
                <a16:creationId xmlns:a16="http://schemas.microsoft.com/office/drawing/2014/main" id="{A48D340A-9BAB-DC43-81AB-F5EAAAA93384}"/>
              </a:ext>
            </a:extLst>
          </p:cNvPr>
          <p:cNvCxnSpPr>
            <a:cxnSpLocks/>
            <a:stCxn id="235" idx="2"/>
            <a:endCxn id="236" idx="6"/>
          </p:cNvCxnSpPr>
          <p:nvPr/>
        </p:nvCxnSpPr>
        <p:spPr>
          <a:xfrm rot="5400000">
            <a:off x="2546856" y="2202925"/>
            <a:ext cx="339618" cy="767120"/>
          </a:xfrm>
          <a:prstGeom prst="bentConnector2">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39" name="Elbow Connector 238">
            <a:extLst>
              <a:ext uri="{FF2B5EF4-FFF2-40B4-BE49-F238E27FC236}">
                <a16:creationId xmlns:a16="http://schemas.microsoft.com/office/drawing/2014/main" id="{7B30F76D-CE7E-7144-9514-1E0AA9E293B1}"/>
              </a:ext>
            </a:extLst>
          </p:cNvPr>
          <p:cNvCxnSpPr>
            <a:cxnSpLocks/>
            <a:stCxn id="236" idx="2"/>
            <a:endCxn id="113" idx="2"/>
          </p:cNvCxnSpPr>
          <p:nvPr/>
        </p:nvCxnSpPr>
        <p:spPr>
          <a:xfrm rot="10800000">
            <a:off x="1341731" y="1756694"/>
            <a:ext cx="636368" cy="999600"/>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sp>
        <p:nvSpPr>
          <p:cNvPr id="242" name="TextBox 241">
            <a:extLst>
              <a:ext uri="{FF2B5EF4-FFF2-40B4-BE49-F238E27FC236}">
                <a16:creationId xmlns:a16="http://schemas.microsoft.com/office/drawing/2014/main" id="{B3F09892-8A61-6147-8205-19A1E81F63DC}"/>
              </a:ext>
            </a:extLst>
          </p:cNvPr>
          <p:cNvSpPr txBox="1"/>
          <p:nvPr/>
        </p:nvSpPr>
        <p:spPr>
          <a:xfrm rot="5400000">
            <a:off x="1954791" y="3026968"/>
            <a:ext cx="520861" cy="369332"/>
          </a:xfrm>
          <a:prstGeom prst="rect">
            <a:avLst/>
          </a:prstGeom>
          <a:noFill/>
        </p:spPr>
        <p:txBody>
          <a:bodyPr wrap="square" rtlCol="0">
            <a:spAutoFit/>
          </a:bodyPr>
          <a:lstStyle/>
          <a:p>
            <a:r>
              <a:rPr lang="en-US" dirty="0"/>
              <a:t>…</a:t>
            </a:r>
          </a:p>
        </p:txBody>
      </p:sp>
      <p:sp>
        <p:nvSpPr>
          <p:cNvPr id="243" name="Rectangle 242">
            <a:extLst>
              <a:ext uri="{FF2B5EF4-FFF2-40B4-BE49-F238E27FC236}">
                <a16:creationId xmlns:a16="http://schemas.microsoft.com/office/drawing/2014/main" id="{97125CC6-AE4F-7042-AC69-846648329779}"/>
              </a:ext>
            </a:extLst>
          </p:cNvPr>
          <p:cNvSpPr/>
          <p:nvPr/>
        </p:nvSpPr>
        <p:spPr>
          <a:xfrm>
            <a:off x="1977528" y="1401200"/>
            <a:ext cx="402674" cy="261610"/>
          </a:xfrm>
          <a:prstGeom prst="rect">
            <a:avLst/>
          </a:prstGeom>
        </p:spPr>
        <p:txBody>
          <a:bodyPr wrap="none">
            <a:spAutoFit/>
          </a:bodyPr>
          <a:lstStyle/>
          <a:p>
            <a:r>
              <a:rPr lang="en-US" sz="1100" dirty="0"/>
              <a:t>M</a:t>
            </a:r>
            <a:r>
              <a:rPr lang="en-US" sz="1100" baseline="-25000" dirty="0"/>
              <a:t>p1</a:t>
            </a:r>
          </a:p>
        </p:txBody>
      </p:sp>
      <p:sp>
        <p:nvSpPr>
          <p:cNvPr id="244" name="Rectangle 243">
            <a:extLst>
              <a:ext uri="{FF2B5EF4-FFF2-40B4-BE49-F238E27FC236}">
                <a16:creationId xmlns:a16="http://schemas.microsoft.com/office/drawing/2014/main" id="{A541163B-767E-E744-A7C3-F026D963AB76}"/>
              </a:ext>
            </a:extLst>
          </p:cNvPr>
          <p:cNvSpPr/>
          <p:nvPr/>
        </p:nvSpPr>
        <p:spPr>
          <a:xfrm>
            <a:off x="1977528" y="2630592"/>
            <a:ext cx="402674" cy="261610"/>
          </a:xfrm>
          <a:prstGeom prst="rect">
            <a:avLst/>
          </a:prstGeom>
        </p:spPr>
        <p:txBody>
          <a:bodyPr wrap="none">
            <a:spAutoFit/>
          </a:bodyPr>
          <a:lstStyle/>
          <a:p>
            <a:r>
              <a:rPr lang="en-US" sz="1100" dirty="0"/>
              <a:t>M</a:t>
            </a:r>
            <a:r>
              <a:rPr lang="en-US" sz="1100" baseline="-25000" dirty="0"/>
              <a:t>p2</a:t>
            </a:r>
          </a:p>
        </p:txBody>
      </p:sp>
      <p:sp>
        <p:nvSpPr>
          <p:cNvPr id="245" name="Rectangle 244">
            <a:extLst>
              <a:ext uri="{FF2B5EF4-FFF2-40B4-BE49-F238E27FC236}">
                <a16:creationId xmlns:a16="http://schemas.microsoft.com/office/drawing/2014/main" id="{63E95502-6402-A143-B3D4-24BDD1629D92}"/>
              </a:ext>
            </a:extLst>
          </p:cNvPr>
          <p:cNvSpPr/>
          <p:nvPr/>
        </p:nvSpPr>
        <p:spPr>
          <a:xfrm>
            <a:off x="3196067" y="1140468"/>
            <a:ext cx="308098" cy="261610"/>
          </a:xfrm>
          <a:prstGeom prst="rect">
            <a:avLst/>
          </a:prstGeom>
        </p:spPr>
        <p:txBody>
          <a:bodyPr wrap="none">
            <a:spAutoFit/>
          </a:bodyPr>
          <a:lstStyle/>
          <a:p>
            <a:r>
              <a:rPr lang="en-US" sz="1100" dirty="0"/>
              <a:t>P</a:t>
            </a:r>
            <a:r>
              <a:rPr lang="en-US" sz="1100" baseline="-25000" dirty="0"/>
              <a:t>1</a:t>
            </a:r>
          </a:p>
        </p:txBody>
      </p:sp>
      <p:sp>
        <p:nvSpPr>
          <p:cNvPr id="247" name="Rectangle 246">
            <a:extLst>
              <a:ext uri="{FF2B5EF4-FFF2-40B4-BE49-F238E27FC236}">
                <a16:creationId xmlns:a16="http://schemas.microsoft.com/office/drawing/2014/main" id="{66E98757-FF5E-A945-B0DC-40E8D6AF69AB}"/>
              </a:ext>
            </a:extLst>
          </p:cNvPr>
          <p:cNvSpPr/>
          <p:nvPr/>
        </p:nvSpPr>
        <p:spPr>
          <a:xfrm>
            <a:off x="2272039" y="662010"/>
            <a:ext cx="304892" cy="261610"/>
          </a:xfrm>
          <a:prstGeom prst="rect">
            <a:avLst/>
          </a:prstGeom>
        </p:spPr>
        <p:txBody>
          <a:bodyPr wrap="none">
            <a:spAutoFit/>
          </a:bodyPr>
          <a:lstStyle/>
          <a:p>
            <a:r>
              <a:rPr lang="en-US" sz="1100" dirty="0"/>
              <a:t>X</a:t>
            </a:r>
            <a:r>
              <a:rPr lang="en-US" sz="1100" baseline="-25000" dirty="0"/>
              <a:t>1</a:t>
            </a:r>
          </a:p>
        </p:txBody>
      </p:sp>
      <p:sp>
        <p:nvSpPr>
          <p:cNvPr id="248" name="Rectangle 247">
            <a:extLst>
              <a:ext uri="{FF2B5EF4-FFF2-40B4-BE49-F238E27FC236}">
                <a16:creationId xmlns:a16="http://schemas.microsoft.com/office/drawing/2014/main" id="{016CF719-4561-A945-AC1D-06A68DEB67C7}"/>
              </a:ext>
            </a:extLst>
          </p:cNvPr>
          <p:cNvSpPr/>
          <p:nvPr/>
        </p:nvSpPr>
        <p:spPr>
          <a:xfrm>
            <a:off x="2263096" y="1861193"/>
            <a:ext cx="308098" cy="261610"/>
          </a:xfrm>
          <a:prstGeom prst="rect">
            <a:avLst/>
          </a:prstGeom>
        </p:spPr>
        <p:txBody>
          <a:bodyPr wrap="none">
            <a:spAutoFit/>
          </a:bodyPr>
          <a:lstStyle/>
          <a:p>
            <a:r>
              <a:rPr lang="en-US" sz="1100" dirty="0"/>
              <a:t>X</a:t>
            </a:r>
            <a:r>
              <a:rPr lang="en-US" sz="1100" baseline="-25000" dirty="0"/>
              <a:t>2</a:t>
            </a:r>
          </a:p>
        </p:txBody>
      </p:sp>
      <p:sp>
        <p:nvSpPr>
          <p:cNvPr id="249" name="Rectangle 248">
            <a:extLst>
              <a:ext uri="{FF2B5EF4-FFF2-40B4-BE49-F238E27FC236}">
                <a16:creationId xmlns:a16="http://schemas.microsoft.com/office/drawing/2014/main" id="{CADF7AB7-E3F8-BC4C-8364-4AE24921F5E6}"/>
              </a:ext>
            </a:extLst>
          </p:cNvPr>
          <p:cNvSpPr/>
          <p:nvPr/>
        </p:nvSpPr>
        <p:spPr>
          <a:xfrm rot="16200000">
            <a:off x="1835511" y="3521737"/>
            <a:ext cx="643348" cy="25325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a:t>Inverter</a:t>
            </a:r>
          </a:p>
        </p:txBody>
      </p:sp>
      <p:sp>
        <p:nvSpPr>
          <p:cNvPr id="252" name="Oval 251">
            <a:extLst>
              <a:ext uri="{FF2B5EF4-FFF2-40B4-BE49-F238E27FC236}">
                <a16:creationId xmlns:a16="http://schemas.microsoft.com/office/drawing/2014/main" id="{B5A9620F-8F3A-3144-B7F1-2BC5274CB832}"/>
              </a:ext>
            </a:extLst>
          </p:cNvPr>
          <p:cNvSpPr/>
          <p:nvPr/>
        </p:nvSpPr>
        <p:spPr>
          <a:xfrm>
            <a:off x="1978099" y="4121656"/>
            <a:ext cx="355006" cy="32921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100" dirty="0"/>
          </a:p>
        </p:txBody>
      </p:sp>
      <p:cxnSp>
        <p:nvCxnSpPr>
          <p:cNvPr id="253" name="Elbow Connector 252">
            <a:extLst>
              <a:ext uri="{FF2B5EF4-FFF2-40B4-BE49-F238E27FC236}">
                <a16:creationId xmlns:a16="http://schemas.microsoft.com/office/drawing/2014/main" id="{45CCF1B0-2E39-1D49-A72A-23FA9BF8268F}"/>
              </a:ext>
            </a:extLst>
          </p:cNvPr>
          <p:cNvCxnSpPr>
            <a:cxnSpLocks/>
            <a:stCxn id="249" idx="1"/>
            <a:endCxn id="252" idx="0"/>
          </p:cNvCxnSpPr>
          <p:nvPr/>
        </p:nvCxnSpPr>
        <p:spPr>
          <a:xfrm rot="5400000">
            <a:off x="2080586" y="4045057"/>
            <a:ext cx="151616" cy="1583"/>
          </a:xfrm>
          <a:prstGeom prst="bentConnector3">
            <a:avLst>
              <a:gd name="adj1" fmla="val 50000"/>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55" name="Rectangle 254">
            <a:extLst>
              <a:ext uri="{FF2B5EF4-FFF2-40B4-BE49-F238E27FC236}">
                <a16:creationId xmlns:a16="http://schemas.microsoft.com/office/drawing/2014/main" id="{5677652F-C5F7-9F48-8C01-9116B36ECBD2}"/>
              </a:ext>
            </a:extLst>
          </p:cNvPr>
          <p:cNvSpPr/>
          <p:nvPr/>
        </p:nvSpPr>
        <p:spPr>
          <a:xfrm>
            <a:off x="1977528" y="4160560"/>
            <a:ext cx="404278" cy="261610"/>
          </a:xfrm>
          <a:prstGeom prst="rect">
            <a:avLst/>
          </a:prstGeom>
        </p:spPr>
        <p:txBody>
          <a:bodyPr wrap="none">
            <a:spAutoFit/>
          </a:bodyPr>
          <a:lstStyle/>
          <a:p>
            <a:r>
              <a:rPr lang="en-US" sz="1100" dirty="0" err="1"/>
              <a:t>M</a:t>
            </a:r>
            <a:r>
              <a:rPr lang="en-US" sz="1100" baseline="-25000" dirty="0" err="1"/>
              <a:t>pn</a:t>
            </a:r>
            <a:endParaRPr lang="en-US" sz="1100" baseline="-25000" dirty="0"/>
          </a:p>
        </p:txBody>
      </p:sp>
      <p:sp>
        <p:nvSpPr>
          <p:cNvPr id="256" name="Rectangle 255">
            <a:extLst>
              <a:ext uri="{FF2B5EF4-FFF2-40B4-BE49-F238E27FC236}">
                <a16:creationId xmlns:a16="http://schemas.microsoft.com/office/drawing/2014/main" id="{9951FE6B-A8D9-2143-A689-23AA39AFE846}"/>
              </a:ext>
            </a:extLst>
          </p:cNvPr>
          <p:cNvSpPr/>
          <p:nvPr/>
        </p:nvSpPr>
        <p:spPr>
          <a:xfrm>
            <a:off x="3209353" y="3858997"/>
            <a:ext cx="309700" cy="261610"/>
          </a:xfrm>
          <a:prstGeom prst="rect">
            <a:avLst/>
          </a:prstGeom>
        </p:spPr>
        <p:txBody>
          <a:bodyPr wrap="none">
            <a:spAutoFit/>
          </a:bodyPr>
          <a:lstStyle/>
          <a:p>
            <a:r>
              <a:rPr lang="en-US" sz="1100" dirty="0" err="1"/>
              <a:t>P</a:t>
            </a:r>
            <a:r>
              <a:rPr lang="en-US" sz="1100" baseline="-25000" dirty="0" err="1"/>
              <a:t>n</a:t>
            </a:r>
            <a:endParaRPr lang="en-US" sz="1100" baseline="-25000" dirty="0"/>
          </a:p>
        </p:txBody>
      </p:sp>
      <p:sp>
        <p:nvSpPr>
          <p:cNvPr id="257" name="Rectangle 256">
            <a:extLst>
              <a:ext uri="{FF2B5EF4-FFF2-40B4-BE49-F238E27FC236}">
                <a16:creationId xmlns:a16="http://schemas.microsoft.com/office/drawing/2014/main" id="{1E20BFB3-F787-7143-A4E3-DB65B9BFC3CE}"/>
              </a:ext>
            </a:extLst>
          </p:cNvPr>
          <p:cNvSpPr/>
          <p:nvPr/>
        </p:nvSpPr>
        <p:spPr>
          <a:xfrm>
            <a:off x="2263096" y="3391161"/>
            <a:ext cx="308098" cy="261610"/>
          </a:xfrm>
          <a:prstGeom prst="rect">
            <a:avLst/>
          </a:prstGeom>
        </p:spPr>
        <p:txBody>
          <a:bodyPr wrap="none">
            <a:spAutoFit/>
          </a:bodyPr>
          <a:lstStyle/>
          <a:p>
            <a:r>
              <a:rPr lang="en-US" sz="1100" dirty="0" err="1"/>
              <a:t>X</a:t>
            </a:r>
            <a:r>
              <a:rPr lang="en-US" sz="1100" baseline="-25000" dirty="0" err="1"/>
              <a:t>n</a:t>
            </a:r>
            <a:endParaRPr lang="en-US" sz="1100" baseline="-25000" dirty="0"/>
          </a:p>
        </p:txBody>
      </p:sp>
      <p:cxnSp>
        <p:nvCxnSpPr>
          <p:cNvPr id="262" name="Elbow Connector 261">
            <a:extLst>
              <a:ext uri="{FF2B5EF4-FFF2-40B4-BE49-F238E27FC236}">
                <a16:creationId xmlns:a16="http://schemas.microsoft.com/office/drawing/2014/main" id="{35A9B443-E279-5F43-B524-AB3DB35A5859}"/>
              </a:ext>
            </a:extLst>
          </p:cNvPr>
          <p:cNvCxnSpPr>
            <a:cxnSpLocks/>
            <a:stCxn id="249" idx="0"/>
            <a:endCxn id="113" idx="2"/>
          </p:cNvCxnSpPr>
          <p:nvPr/>
        </p:nvCxnSpPr>
        <p:spPr>
          <a:xfrm rot="10800000">
            <a:off x="1341732" y="1756694"/>
            <a:ext cx="688825" cy="1891672"/>
          </a:xfrm>
          <a:prstGeom prst="bentConnector5">
            <a:avLst>
              <a:gd name="adj1" fmla="val 53715"/>
              <a:gd name="adj2" fmla="val 49188"/>
              <a:gd name="adj3" fmla="val 53128"/>
            </a:avLst>
          </a:prstGeom>
        </p:spPr>
        <p:style>
          <a:lnRef idx="1">
            <a:schemeClr val="dk1"/>
          </a:lnRef>
          <a:fillRef idx="0">
            <a:schemeClr val="dk1"/>
          </a:fillRef>
          <a:effectRef idx="0">
            <a:schemeClr val="dk1"/>
          </a:effectRef>
          <a:fontRef idx="minor">
            <a:schemeClr val="tx1"/>
          </a:fontRef>
        </p:style>
      </p:cxnSp>
      <p:sp>
        <p:nvSpPr>
          <p:cNvPr id="46" name="Rectangle 45">
            <a:extLst>
              <a:ext uri="{FF2B5EF4-FFF2-40B4-BE49-F238E27FC236}">
                <a16:creationId xmlns:a16="http://schemas.microsoft.com/office/drawing/2014/main" id="{671FDCE4-D3A2-E949-9A58-FC629C154521}"/>
              </a:ext>
            </a:extLst>
          </p:cNvPr>
          <p:cNvSpPr/>
          <p:nvPr/>
        </p:nvSpPr>
        <p:spPr>
          <a:xfrm>
            <a:off x="1027049" y="279694"/>
            <a:ext cx="3970994" cy="246221"/>
          </a:xfrm>
          <a:prstGeom prst="rect">
            <a:avLst/>
          </a:prstGeom>
        </p:spPr>
        <p:txBody>
          <a:bodyPr wrap="square">
            <a:spAutoFit/>
          </a:bodyPr>
          <a:lstStyle/>
          <a:p>
            <a:r>
              <a:rPr lang="en-US" sz="1000" dirty="0"/>
              <a:t>Distribution Network  Of Prosumers  and Consumers</a:t>
            </a:r>
          </a:p>
        </p:txBody>
      </p:sp>
      <p:sp>
        <p:nvSpPr>
          <p:cNvPr id="38" name="Rectangle 37">
            <a:extLst>
              <a:ext uri="{FF2B5EF4-FFF2-40B4-BE49-F238E27FC236}">
                <a16:creationId xmlns:a16="http://schemas.microsoft.com/office/drawing/2014/main" id="{2817EB68-2E90-F542-8151-FAFA0F609CA7}"/>
              </a:ext>
            </a:extLst>
          </p:cNvPr>
          <p:cNvSpPr/>
          <p:nvPr/>
        </p:nvSpPr>
        <p:spPr>
          <a:xfrm>
            <a:off x="1252638" y="578835"/>
            <a:ext cx="795411" cy="261610"/>
          </a:xfrm>
          <a:prstGeom prst="rect">
            <a:avLst/>
          </a:prstGeom>
        </p:spPr>
        <p:txBody>
          <a:bodyPr wrap="none">
            <a:spAutoFit/>
          </a:bodyPr>
          <a:lstStyle/>
          <a:p>
            <a:r>
              <a:rPr lang="en-US" sz="1100" dirty="0"/>
              <a:t>Prosumers</a:t>
            </a:r>
          </a:p>
        </p:txBody>
      </p:sp>
      <p:grpSp>
        <p:nvGrpSpPr>
          <p:cNvPr id="4" name="Group 3">
            <a:extLst>
              <a:ext uri="{FF2B5EF4-FFF2-40B4-BE49-F238E27FC236}">
                <a16:creationId xmlns:a16="http://schemas.microsoft.com/office/drawing/2014/main" id="{2A62CCC5-7925-4A4D-8A1B-F906D706AA85}"/>
              </a:ext>
            </a:extLst>
          </p:cNvPr>
          <p:cNvGrpSpPr/>
          <p:nvPr/>
        </p:nvGrpSpPr>
        <p:grpSpPr>
          <a:xfrm>
            <a:off x="6096000" y="840445"/>
            <a:ext cx="5669196" cy="3402200"/>
            <a:chOff x="6081209" y="791215"/>
            <a:chExt cx="5669196" cy="3402200"/>
          </a:xfrm>
        </p:grpSpPr>
        <p:pic>
          <p:nvPicPr>
            <p:cNvPr id="251" name="Picture 250">
              <a:extLst>
                <a:ext uri="{FF2B5EF4-FFF2-40B4-BE49-F238E27FC236}">
                  <a16:creationId xmlns:a16="http://schemas.microsoft.com/office/drawing/2014/main" id="{8BEEA1D8-CA70-114D-9C91-88327126F7A4}"/>
                </a:ext>
              </a:extLst>
            </p:cNvPr>
            <p:cNvPicPr>
              <a:picLocks noChangeAspect="1"/>
            </p:cNvPicPr>
            <p:nvPr/>
          </p:nvPicPr>
          <p:blipFill rotWithShape="1">
            <a:blip r:embed="rId2"/>
            <a:srcRect t="44803"/>
            <a:stretch/>
          </p:blipFill>
          <p:spPr>
            <a:xfrm>
              <a:off x="6081209" y="1239815"/>
              <a:ext cx="1319593" cy="728371"/>
            </a:xfrm>
            <a:prstGeom prst="rect">
              <a:avLst/>
            </a:prstGeom>
          </p:spPr>
        </p:pic>
        <p:pic>
          <p:nvPicPr>
            <p:cNvPr id="1026" name="Picture 2" descr="Electric Meter Icons - Download Free Vector Icons | Noun Project">
              <a:extLst>
                <a:ext uri="{FF2B5EF4-FFF2-40B4-BE49-F238E27FC236}">
                  <a16:creationId xmlns:a16="http://schemas.microsoft.com/office/drawing/2014/main" id="{60BB9CA9-7EC2-F945-875C-B1E7F81E71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9742" y="1456880"/>
              <a:ext cx="425825" cy="425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ireless Icons - Download Free Vector Icons | Noun Project">
              <a:extLst>
                <a:ext uri="{FF2B5EF4-FFF2-40B4-BE49-F238E27FC236}">
                  <a16:creationId xmlns:a16="http://schemas.microsoft.com/office/drawing/2014/main" id="{155C7B23-8DA5-D844-9097-AE45EABFB2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9469" y="1140863"/>
              <a:ext cx="465006" cy="465006"/>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a:extLst>
                <a:ext uri="{FF2B5EF4-FFF2-40B4-BE49-F238E27FC236}">
                  <a16:creationId xmlns:a16="http://schemas.microsoft.com/office/drawing/2014/main" id="{857DD120-C332-644F-AEEA-B1FDEE47990A}"/>
                </a:ext>
              </a:extLst>
            </p:cNvPr>
            <p:cNvPicPr>
              <a:picLocks noChangeAspect="1"/>
            </p:cNvPicPr>
            <p:nvPr/>
          </p:nvPicPr>
          <p:blipFill rotWithShape="1">
            <a:blip r:embed="rId2"/>
            <a:srcRect t="44803"/>
            <a:stretch/>
          </p:blipFill>
          <p:spPr>
            <a:xfrm>
              <a:off x="6081209" y="3095712"/>
              <a:ext cx="1319593" cy="728371"/>
            </a:xfrm>
            <a:prstGeom prst="rect">
              <a:avLst/>
            </a:prstGeom>
          </p:spPr>
        </p:pic>
        <p:pic>
          <p:nvPicPr>
            <p:cNvPr id="64" name="Picture 2" descr="Electric Meter Icons - Download Free Vector Icons | Noun Project">
              <a:extLst>
                <a:ext uri="{FF2B5EF4-FFF2-40B4-BE49-F238E27FC236}">
                  <a16:creationId xmlns:a16="http://schemas.microsoft.com/office/drawing/2014/main" id="{DCBBB37F-3FDC-794D-8DA6-8E7BDA8E3A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9742" y="3312777"/>
              <a:ext cx="425825" cy="42582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descr="Wireless Icons - Download Free Vector Icons | Noun Project">
              <a:extLst>
                <a:ext uri="{FF2B5EF4-FFF2-40B4-BE49-F238E27FC236}">
                  <a16:creationId xmlns:a16="http://schemas.microsoft.com/office/drawing/2014/main" id="{DC9ADF70-FD5B-9147-BB6E-E042A034DF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9469" y="2995923"/>
              <a:ext cx="465006" cy="465006"/>
            </a:xfrm>
            <a:prstGeom prst="rect">
              <a:avLst/>
            </a:prstGeom>
            <a:noFill/>
            <a:extLst>
              <a:ext uri="{909E8E84-426E-40DD-AFC4-6F175D3DCCD1}">
                <a14:hiddenFill xmlns:a14="http://schemas.microsoft.com/office/drawing/2010/main">
                  <a:solidFill>
                    <a:srgbClr val="FFFFFF"/>
                  </a:solidFill>
                </a14:hiddenFill>
              </a:ext>
            </a:extLst>
          </p:spPr>
        </p:pic>
        <p:sp>
          <p:nvSpPr>
            <p:cNvPr id="66" name="Cloud 65">
              <a:extLst>
                <a:ext uri="{FF2B5EF4-FFF2-40B4-BE49-F238E27FC236}">
                  <a16:creationId xmlns:a16="http://schemas.microsoft.com/office/drawing/2014/main" id="{D1474F93-AD45-5E44-BE4E-1C6517965E16}"/>
                </a:ext>
              </a:extLst>
            </p:cNvPr>
            <p:cNvSpPr/>
            <p:nvPr/>
          </p:nvSpPr>
          <p:spPr>
            <a:xfrm>
              <a:off x="9523406" y="1475281"/>
              <a:ext cx="2226999" cy="1516413"/>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P2P Broker</a:t>
              </a: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22ED789-6A7B-404C-AAED-55C337EE3715}"/>
                    </a:ext>
                  </a:extLst>
                </p:cNvPr>
                <p:cNvSpPr txBox="1"/>
                <p:nvPr/>
              </p:nvSpPr>
              <p:spPr>
                <a:xfrm>
                  <a:off x="8852267" y="791215"/>
                  <a:ext cx="1203278" cy="3314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𝑔</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m:t>
                        </m:r>
                      </m:oMath>
                    </m:oMathPara>
                  </a14:m>
                  <a:endParaRPr lang="en-US" sz="2000" dirty="0"/>
                </a:p>
              </p:txBody>
            </p:sp>
          </mc:Choice>
          <mc:Fallback xmlns="">
            <p:sp>
              <p:nvSpPr>
                <p:cNvPr id="68" name="TextBox 67">
                  <a:extLst>
                    <a:ext uri="{FF2B5EF4-FFF2-40B4-BE49-F238E27FC236}">
                      <a16:creationId xmlns:a16="http://schemas.microsoft.com/office/drawing/2014/main" id="{D22ED789-6A7B-404C-AAED-55C337EE3715}"/>
                    </a:ext>
                  </a:extLst>
                </p:cNvPr>
                <p:cNvSpPr txBox="1">
                  <a:spLocks noRot="1" noChangeAspect="1" noMove="1" noResize="1" noEditPoints="1" noAdjustHandles="1" noChangeArrowheads="1" noChangeShapeType="1" noTextEdit="1"/>
                </p:cNvSpPr>
                <p:nvPr/>
              </p:nvSpPr>
              <p:spPr>
                <a:xfrm>
                  <a:off x="8852267" y="791215"/>
                  <a:ext cx="1203278" cy="331437"/>
                </a:xfrm>
                <a:prstGeom prst="rect">
                  <a:avLst/>
                </a:prstGeom>
                <a:blipFill>
                  <a:blip r:embed="rId5"/>
                  <a:stretch>
                    <a:fillRect l="-5263" r="-7368"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4390453D-EF2F-9547-8750-B19C74AB0FF3}"/>
                    </a:ext>
                  </a:extLst>
                </p:cNvPr>
                <p:cNvSpPr txBox="1"/>
                <p:nvPr/>
              </p:nvSpPr>
              <p:spPr>
                <a:xfrm>
                  <a:off x="8852267" y="3658365"/>
                  <a:ext cx="1193468" cy="3314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m:t>
                        </m:r>
                      </m:oMath>
                    </m:oMathPara>
                  </a14:m>
                  <a:endParaRPr lang="en-US" sz="2000" dirty="0"/>
                </a:p>
              </p:txBody>
            </p:sp>
          </mc:Choice>
          <mc:Fallback xmlns="">
            <p:sp>
              <p:nvSpPr>
                <p:cNvPr id="69" name="TextBox 68">
                  <a:extLst>
                    <a:ext uri="{FF2B5EF4-FFF2-40B4-BE49-F238E27FC236}">
                      <a16:creationId xmlns:a16="http://schemas.microsoft.com/office/drawing/2014/main" id="{4390453D-EF2F-9547-8750-B19C74AB0FF3}"/>
                    </a:ext>
                  </a:extLst>
                </p:cNvPr>
                <p:cNvSpPr txBox="1">
                  <a:spLocks noRot="1" noChangeAspect="1" noMove="1" noResize="1" noEditPoints="1" noAdjustHandles="1" noChangeArrowheads="1" noChangeShapeType="1" noTextEdit="1"/>
                </p:cNvSpPr>
                <p:nvPr/>
              </p:nvSpPr>
              <p:spPr>
                <a:xfrm>
                  <a:off x="8852267" y="3658365"/>
                  <a:ext cx="1193468" cy="331437"/>
                </a:xfrm>
                <a:prstGeom prst="rect">
                  <a:avLst/>
                </a:prstGeom>
                <a:blipFill>
                  <a:blip r:embed="rId6"/>
                  <a:stretch>
                    <a:fillRect l="-5319" r="-7447" b="-17857"/>
                  </a:stretch>
                </a:blipFill>
              </p:spPr>
              <p:txBody>
                <a:bodyPr/>
                <a:lstStyle/>
                <a:p>
                  <a:r>
                    <a:rPr lang="en-US">
                      <a:noFill/>
                    </a:rPr>
                    <a:t> </a:t>
                  </a:r>
                </a:p>
              </p:txBody>
            </p:sp>
          </mc:Fallback>
        </mc:AlternateContent>
        <p:sp>
          <p:nvSpPr>
            <p:cNvPr id="71" name="Arc 70">
              <a:extLst>
                <a:ext uri="{FF2B5EF4-FFF2-40B4-BE49-F238E27FC236}">
                  <a16:creationId xmlns:a16="http://schemas.microsoft.com/office/drawing/2014/main" id="{E1D5D3F3-D791-F14E-9A05-0989143D35B1}"/>
                </a:ext>
              </a:extLst>
            </p:cNvPr>
            <p:cNvSpPr/>
            <p:nvPr/>
          </p:nvSpPr>
          <p:spPr>
            <a:xfrm rot="19099032">
              <a:off x="8555992" y="1153279"/>
              <a:ext cx="1370287" cy="1849478"/>
            </a:xfrm>
            <a:prstGeom prst="arc">
              <a:avLst>
                <a:gd name="adj1" fmla="val 16200000"/>
                <a:gd name="adj2" fmla="val 21072810"/>
              </a:avLst>
            </a:prstGeom>
            <a:ln>
              <a:solidFill>
                <a:srgbClr val="0070C0"/>
              </a:solidFill>
              <a:prstDash val="lgDash"/>
              <a:headEnd type="triangle" w="med" len="med"/>
              <a:tailEnd type="none" w="med" len="med"/>
            </a:ln>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sp>
          <p:nvSpPr>
            <p:cNvPr id="72" name="Arc 71">
              <a:extLst>
                <a:ext uri="{FF2B5EF4-FFF2-40B4-BE49-F238E27FC236}">
                  <a16:creationId xmlns:a16="http://schemas.microsoft.com/office/drawing/2014/main" id="{4C53ADD3-8D35-624A-865A-928DAECDED4A}"/>
                </a:ext>
              </a:extLst>
            </p:cNvPr>
            <p:cNvSpPr/>
            <p:nvPr/>
          </p:nvSpPr>
          <p:spPr>
            <a:xfrm rot="7211464">
              <a:off x="8191683" y="1777791"/>
              <a:ext cx="1681053" cy="1849478"/>
            </a:xfrm>
            <a:prstGeom prst="arc">
              <a:avLst>
                <a:gd name="adj1" fmla="val 16200000"/>
                <a:gd name="adj2" fmla="val 21072810"/>
              </a:avLst>
            </a:prstGeom>
            <a:ln>
              <a:solidFill>
                <a:srgbClr val="C00000"/>
              </a:solidFill>
              <a:prstDash val="dash"/>
              <a:headEnd type="triangle" w="med" len="med"/>
              <a:tailEnd type="none" w="med" len="med"/>
            </a:ln>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199733CE-6594-EF42-BAAF-90974155AB3F}"/>
                </a:ext>
              </a:extLst>
            </p:cNvPr>
            <p:cNvSpPr/>
            <p:nvPr/>
          </p:nvSpPr>
          <p:spPr>
            <a:xfrm>
              <a:off x="6140642" y="1914142"/>
              <a:ext cx="1269386" cy="369332"/>
            </a:xfrm>
            <a:prstGeom prst="rect">
              <a:avLst/>
            </a:prstGeom>
          </p:spPr>
          <p:txBody>
            <a:bodyPr wrap="none">
              <a:spAutoFit/>
            </a:bodyPr>
            <a:lstStyle/>
            <a:p>
              <a:pPr algn="ctr"/>
              <a:r>
                <a:rPr lang="en-US" dirty="0"/>
                <a:t>Prosumer </a:t>
              </a:r>
              <a:r>
                <a:rPr lang="en-US" b="1" i="1" dirty="0"/>
                <a:t>P</a:t>
              </a:r>
            </a:p>
          </p:txBody>
        </p:sp>
        <p:sp>
          <p:nvSpPr>
            <p:cNvPr id="74" name="Rectangle 73">
              <a:extLst>
                <a:ext uri="{FF2B5EF4-FFF2-40B4-BE49-F238E27FC236}">
                  <a16:creationId xmlns:a16="http://schemas.microsoft.com/office/drawing/2014/main" id="{5100D7E5-213A-5845-82AF-CB07AC72476F}"/>
                </a:ext>
              </a:extLst>
            </p:cNvPr>
            <p:cNvSpPr/>
            <p:nvPr/>
          </p:nvSpPr>
          <p:spPr>
            <a:xfrm>
              <a:off x="6140642" y="3824083"/>
              <a:ext cx="1319593" cy="369332"/>
            </a:xfrm>
            <a:prstGeom prst="rect">
              <a:avLst/>
            </a:prstGeom>
          </p:spPr>
          <p:txBody>
            <a:bodyPr wrap="none">
              <a:spAutoFit/>
            </a:bodyPr>
            <a:lstStyle/>
            <a:p>
              <a:pPr algn="ctr"/>
              <a:r>
                <a:rPr lang="en-US" dirty="0"/>
                <a:t>Consumer </a:t>
              </a:r>
              <a:r>
                <a:rPr lang="en-US" b="1" i="1" dirty="0"/>
                <a:t>C</a:t>
              </a:r>
            </a:p>
          </p:txBody>
        </p:sp>
        <p:sp>
          <p:nvSpPr>
            <p:cNvPr id="78" name="Parallelogram 77">
              <a:extLst>
                <a:ext uri="{FF2B5EF4-FFF2-40B4-BE49-F238E27FC236}">
                  <a16:creationId xmlns:a16="http://schemas.microsoft.com/office/drawing/2014/main" id="{32AB7700-00B9-2E42-B1EE-C91AF86B226D}"/>
                </a:ext>
              </a:extLst>
            </p:cNvPr>
            <p:cNvSpPr/>
            <p:nvPr/>
          </p:nvSpPr>
          <p:spPr>
            <a:xfrm flipH="1">
              <a:off x="6500412" y="3180760"/>
              <a:ext cx="741215" cy="291305"/>
            </a:xfrm>
            <a:prstGeom prst="parallelogram">
              <a:avLst>
                <a:gd name="adj" fmla="val 8289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64201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3850F1-0C0B-EE43-A8BF-9540F10D77A4}"/>
              </a:ext>
            </a:extLst>
          </p:cNvPr>
          <p:cNvPicPr>
            <a:picLocks noChangeAspect="1"/>
          </p:cNvPicPr>
          <p:nvPr/>
        </p:nvPicPr>
        <p:blipFill>
          <a:blip r:embed="rId2"/>
          <a:stretch>
            <a:fillRect/>
          </a:stretch>
        </p:blipFill>
        <p:spPr>
          <a:xfrm>
            <a:off x="150860" y="245082"/>
            <a:ext cx="3659485" cy="3161085"/>
          </a:xfrm>
          <a:prstGeom prst="rect">
            <a:avLst/>
          </a:prstGeom>
        </p:spPr>
      </p:pic>
      <p:grpSp>
        <p:nvGrpSpPr>
          <p:cNvPr id="151" name="Group 150">
            <a:extLst>
              <a:ext uri="{FF2B5EF4-FFF2-40B4-BE49-F238E27FC236}">
                <a16:creationId xmlns:a16="http://schemas.microsoft.com/office/drawing/2014/main" id="{E07E9683-290D-5F48-8066-7D78EFEA2DE9}"/>
              </a:ext>
            </a:extLst>
          </p:cNvPr>
          <p:cNvGrpSpPr/>
          <p:nvPr/>
        </p:nvGrpSpPr>
        <p:grpSpPr>
          <a:xfrm>
            <a:off x="4248957" y="117117"/>
            <a:ext cx="5171971" cy="4489703"/>
            <a:chOff x="4130424" y="1759650"/>
            <a:chExt cx="5171971" cy="4489703"/>
          </a:xfrm>
        </p:grpSpPr>
        <p:cxnSp>
          <p:nvCxnSpPr>
            <p:cNvPr id="70" name="Straight Connector 69">
              <a:extLst>
                <a:ext uri="{FF2B5EF4-FFF2-40B4-BE49-F238E27FC236}">
                  <a16:creationId xmlns:a16="http://schemas.microsoft.com/office/drawing/2014/main" id="{F0F017CE-69BD-6747-9B90-18F99336B01A}"/>
                </a:ext>
              </a:extLst>
            </p:cNvPr>
            <p:cNvCxnSpPr>
              <a:cxnSpLocks/>
            </p:cNvCxnSpPr>
            <p:nvPr/>
          </p:nvCxnSpPr>
          <p:spPr>
            <a:xfrm flipV="1">
              <a:off x="4130424" y="4917858"/>
              <a:ext cx="1706617" cy="1866"/>
            </a:xfrm>
            <a:prstGeom prst="line">
              <a:avLst/>
            </a:prstGeom>
            <a:ln w="3810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B49140B4-C90A-684B-BA47-1A3FE47B0E12}"/>
                </a:ext>
              </a:extLst>
            </p:cNvPr>
            <p:cNvCxnSpPr>
              <a:cxnSpLocks/>
            </p:cNvCxnSpPr>
            <p:nvPr/>
          </p:nvCxnSpPr>
          <p:spPr>
            <a:xfrm>
              <a:off x="4130424" y="3931363"/>
              <a:ext cx="1706617" cy="0"/>
            </a:xfrm>
            <a:prstGeom prst="line">
              <a:avLst/>
            </a:prstGeom>
            <a:ln w="3810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
          <p:nvSpPr>
            <p:cNvPr id="69" name="Rectangle 68">
              <a:extLst>
                <a:ext uri="{FF2B5EF4-FFF2-40B4-BE49-F238E27FC236}">
                  <a16:creationId xmlns:a16="http://schemas.microsoft.com/office/drawing/2014/main" id="{8F91A1B1-95D5-2043-B242-8F483E430653}"/>
                </a:ext>
              </a:extLst>
            </p:cNvPr>
            <p:cNvSpPr/>
            <p:nvPr/>
          </p:nvSpPr>
          <p:spPr>
            <a:xfrm>
              <a:off x="4348250" y="3276600"/>
              <a:ext cx="1473215" cy="25654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19627A1C-BEF7-3249-97C1-BAE2B344A7A2}"/>
                </a:ext>
              </a:extLst>
            </p:cNvPr>
            <p:cNvGrpSpPr/>
            <p:nvPr/>
          </p:nvGrpSpPr>
          <p:grpSpPr>
            <a:xfrm>
              <a:off x="6632369" y="4654593"/>
              <a:ext cx="1083641" cy="598133"/>
              <a:chOff x="6459691" y="4813630"/>
              <a:chExt cx="1083641" cy="598133"/>
            </a:xfrm>
          </p:grpSpPr>
          <p:pic>
            <p:nvPicPr>
              <p:cNvPr id="5" name="Picture 4">
                <a:extLst>
                  <a:ext uri="{FF2B5EF4-FFF2-40B4-BE49-F238E27FC236}">
                    <a16:creationId xmlns:a16="http://schemas.microsoft.com/office/drawing/2014/main" id="{AC61AF99-8FC1-4D47-9A5D-BE0CAA204908}"/>
                  </a:ext>
                </a:extLst>
              </p:cNvPr>
              <p:cNvPicPr>
                <a:picLocks noChangeAspect="1"/>
              </p:cNvPicPr>
              <p:nvPr/>
            </p:nvPicPr>
            <p:blipFill rotWithShape="1">
              <a:blip r:embed="rId3"/>
              <a:srcRect t="44803"/>
              <a:stretch/>
            </p:blipFill>
            <p:spPr>
              <a:xfrm>
                <a:off x="6459691" y="4813630"/>
                <a:ext cx="1083641" cy="598133"/>
              </a:xfrm>
              <a:prstGeom prst="rect">
                <a:avLst/>
              </a:prstGeom>
            </p:spPr>
          </p:pic>
          <p:sp>
            <p:nvSpPr>
              <p:cNvPr id="6" name="Parallelogram 5">
                <a:extLst>
                  <a:ext uri="{FF2B5EF4-FFF2-40B4-BE49-F238E27FC236}">
                    <a16:creationId xmlns:a16="http://schemas.microsoft.com/office/drawing/2014/main" id="{8087556B-2A2E-F848-8467-E52A75E53C2C}"/>
                  </a:ext>
                </a:extLst>
              </p:cNvPr>
              <p:cNvSpPr/>
              <p:nvPr/>
            </p:nvSpPr>
            <p:spPr>
              <a:xfrm flipH="1">
                <a:off x="6818926" y="4884534"/>
                <a:ext cx="586526" cy="231571"/>
              </a:xfrm>
              <a:prstGeom prst="parallelogram">
                <a:avLst>
                  <a:gd name="adj" fmla="val 8289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6" name="Group 65">
              <a:extLst>
                <a:ext uri="{FF2B5EF4-FFF2-40B4-BE49-F238E27FC236}">
                  <a16:creationId xmlns:a16="http://schemas.microsoft.com/office/drawing/2014/main" id="{14C44DB6-459A-3748-9AD0-683F01BD0347}"/>
                </a:ext>
              </a:extLst>
            </p:cNvPr>
            <p:cNvGrpSpPr/>
            <p:nvPr/>
          </p:nvGrpSpPr>
          <p:grpSpPr>
            <a:xfrm>
              <a:off x="6312372" y="2161345"/>
              <a:ext cx="1403638" cy="831875"/>
              <a:chOff x="5752350" y="2696070"/>
              <a:chExt cx="1403638" cy="831875"/>
            </a:xfrm>
          </p:grpSpPr>
          <p:pic>
            <p:nvPicPr>
              <p:cNvPr id="7" name="Picture 6">
                <a:extLst>
                  <a:ext uri="{FF2B5EF4-FFF2-40B4-BE49-F238E27FC236}">
                    <a16:creationId xmlns:a16="http://schemas.microsoft.com/office/drawing/2014/main" id="{99CD3505-6678-5A41-9B57-6B05BD252F72}"/>
                  </a:ext>
                </a:extLst>
              </p:cNvPr>
              <p:cNvPicPr>
                <a:picLocks noChangeAspect="1"/>
              </p:cNvPicPr>
              <p:nvPr/>
            </p:nvPicPr>
            <p:blipFill rotWithShape="1">
              <a:blip r:embed="rId3"/>
              <a:srcRect t="44803"/>
              <a:stretch/>
            </p:blipFill>
            <p:spPr>
              <a:xfrm>
                <a:off x="6072347" y="2929812"/>
                <a:ext cx="1083641" cy="598133"/>
              </a:xfrm>
              <a:prstGeom prst="rect">
                <a:avLst/>
              </a:prstGeom>
            </p:spPr>
          </p:pic>
          <p:pic>
            <p:nvPicPr>
              <p:cNvPr id="9" name="Picture 8">
                <a:extLst>
                  <a:ext uri="{FF2B5EF4-FFF2-40B4-BE49-F238E27FC236}">
                    <a16:creationId xmlns:a16="http://schemas.microsoft.com/office/drawing/2014/main" id="{91ED6B16-8F81-7A4F-B477-6D995E343984}"/>
                  </a:ext>
                </a:extLst>
              </p:cNvPr>
              <p:cNvPicPr>
                <a:picLocks noChangeAspect="1"/>
              </p:cNvPicPr>
              <p:nvPr/>
            </p:nvPicPr>
            <p:blipFill>
              <a:blip r:embed="rId4"/>
              <a:stretch>
                <a:fillRect/>
              </a:stretch>
            </p:blipFill>
            <p:spPr>
              <a:xfrm>
                <a:off x="5752350" y="2696070"/>
                <a:ext cx="546125" cy="775414"/>
              </a:xfrm>
              <a:prstGeom prst="rect">
                <a:avLst/>
              </a:prstGeom>
            </p:spPr>
          </p:pic>
        </p:grpSp>
        <p:grpSp>
          <p:nvGrpSpPr>
            <p:cNvPr id="44" name="Group 43">
              <a:extLst>
                <a:ext uri="{FF2B5EF4-FFF2-40B4-BE49-F238E27FC236}">
                  <a16:creationId xmlns:a16="http://schemas.microsoft.com/office/drawing/2014/main" id="{C1887210-A71D-6B44-8BE4-290D1CF9515A}"/>
                </a:ext>
              </a:extLst>
            </p:cNvPr>
            <p:cNvGrpSpPr/>
            <p:nvPr/>
          </p:nvGrpSpPr>
          <p:grpSpPr>
            <a:xfrm>
              <a:off x="4562475" y="3641354"/>
              <a:ext cx="983137" cy="300247"/>
              <a:chOff x="4562475" y="3641354"/>
              <a:chExt cx="983137" cy="300247"/>
            </a:xfrm>
          </p:grpSpPr>
          <p:cxnSp>
            <p:nvCxnSpPr>
              <p:cNvPr id="14" name="Straight Connector 13">
                <a:extLst>
                  <a:ext uri="{FF2B5EF4-FFF2-40B4-BE49-F238E27FC236}">
                    <a16:creationId xmlns:a16="http://schemas.microsoft.com/office/drawing/2014/main" id="{9DF29C59-9213-4046-A787-41A5BFE52F02}"/>
                  </a:ext>
                </a:extLst>
              </p:cNvPr>
              <p:cNvCxnSpPr>
                <a:cxnSpLocks/>
              </p:cNvCxnSpPr>
              <p:nvPr/>
            </p:nvCxnSpPr>
            <p:spPr>
              <a:xfrm>
                <a:off x="4562475" y="3931363"/>
                <a:ext cx="777875" cy="3888"/>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FCF0BEA4-78B0-0F42-81FA-95EFB899F969}"/>
                  </a:ext>
                </a:extLst>
              </p:cNvPr>
              <p:cNvCxnSpPr>
                <a:cxnSpLocks/>
              </p:cNvCxnSpPr>
              <p:nvPr/>
            </p:nvCxnSpPr>
            <p:spPr>
              <a:xfrm flipV="1">
                <a:off x="4659344" y="3644159"/>
                <a:ext cx="0" cy="291092"/>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32296D0F-A3FE-7240-99B9-4884DE8856DE}"/>
                  </a:ext>
                </a:extLst>
              </p:cNvPr>
              <p:cNvCxnSpPr>
                <a:cxnSpLocks/>
              </p:cNvCxnSpPr>
              <p:nvPr/>
            </p:nvCxnSpPr>
            <p:spPr>
              <a:xfrm flipV="1">
                <a:off x="5061674" y="3644900"/>
                <a:ext cx="0" cy="296701"/>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2FAA75E6-6588-B348-96A7-ACFF95EF6DC9}"/>
                  </a:ext>
                </a:extLst>
              </p:cNvPr>
              <p:cNvCxnSpPr>
                <a:cxnSpLocks/>
              </p:cNvCxnSpPr>
              <p:nvPr/>
            </p:nvCxnSpPr>
            <p:spPr>
              <a:xfrm flipV="1">
                <a:off x="5436324" y="3644159"/>
                <a:ext cx="0" cy="297442"/>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23810D95-E38B-4943-A41D-00AD67269126}"/>
                  </a:ext>
                </a:extLst>
              </p:cNvPr>
              <p:cNvCxnSpPr>
                <a:cxnSpLocks/>
              </p:cNvCxnSpPr>
              <p:nvPr/>
            </p:nvCxnSpPr>
            <p:spPr>
              <a:xfrm>
                <a:off x="4643768" y="3644159"/>
                <a:ext cx="805256" cy="0"/>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744B663F-F87A-E248-A4F5-555E112387EC}"/>
                  </a:ext>
                </a:extLst>
              </p:cNvPr>
              <p:cNvCxnSpPr>
                <a:cxnSpLocks/>
              </p:cNvCxnSpPr>
              <p:nvPr/>
            </p:nvCxnSpPr>
            <p:spPr>
              <a:xfrm flipV="1">
                <a:off x="4782274" y="3644900"/>
                <a:ext cx="0" cy="296701"/>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553165BC-5DC6-4648-860D-EAC167735563}"/>
                  </a:ext>
                </a:extLst>
              </p:cNvPr>
              <p:cNvCxnSpPr>
                <a:cxnSpLocks/>
              </p:cNvCxnSpPr>
              <p:nvPr/>
            </p:nvCxnSpPr>
            <p:spPr>
              <a:xfrm flipV="1">
                <a:off x="4887049" y="3644900"/>
                <a:ext cx="0" cy="296701"/>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833E033C-EE7F-0B4B-B6D7-52496496B841}"/>
                  </a:ext>
                </a:extLst>
              </p:cNvPr>
              <p:cNvCxnSpPr>
                <a:cxnSpLocks/>
              </p:cNvCxnSpPr>
              <p:nvPr/>
            </p:nvCxnSpPr>
            <p:spPr>
              <a:xfrm flipV="1">
                <a:off x="4786531" y="3735227"/>
                <a:ext cx="109039" cy="1"/>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CEF86FEC-9599-7241-940A-52EEE1DFFF91}"/>
                  </a:ext>
                </a:extLst>
              </p:cNvPr>
              <p:cNvCxnSpPr>
                <a:cxnSpLocks/>
              </p:cNvCxnSpPr>
              <p:nvPr/>
            </p:nvCxnSpPr>
            <p:spPr>
              <a:xfrm flipV="1">
                <a:off x="4773540" y="3829897"/>
                <a:ext cx="109039" cy="1"/>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0870B33C-9C59-8B4D-917D-D260AC3AD773}"/>
                  </a:ext>
                </a:extLst>
              </p:cNvPr>
              <p:cNvCxnSpPr>
                <a:cxnSpLocks/>
              </p:cNvCxnSpPr>
              <p:nvPr/>
            </p:nvCxnSpPr>
            <p:spPr>
              <a:xfrm flipV="1">
                <a:off x="4941024" y="3641354"/>
                <a:ext cx="0" cy="296701"/>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cxnSp>
            <p:nvCxnSpPr>
              <p:cNvPr id="40" name="Straight Connector 39">
                <a:extLst>
                  <a:ext uri="{FF2B5EF4-FFF2-40B4-BE49-F238E27FC236}">
                    <a16:creationId xmlns:a16="http://schemas.microsoft.com/office/drawing/2014/main" id="{3498D1A3-1B63-7247-B061-0600460D2091}"/>
                  </a:ext>
                </a:extLst>
              </p:cNvPr>
              <p:cNvCxnSpPr>
                <a:cxnSpLocks/>
              </p:cNvCxnSpPr>
              <p:nvPr/>
            </p:nvCxnSpPr>
            <p:spPr>
              <a:xfrm>
                <a:off x="5387975" y="3931363"/>
                <a:ext cx="157637" cy="0"/>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grpSp>
        <p:sp>
          <p:nvSpPr>
            <p:cNvPr id="51" name="Rectangle 50">
              <a:extLst>
                <a:ext uri="{FF2B5EF4-FFF2-40B4-BE49-F238E27FC236}">
                  <a16:creationId xmlns:a16="http://schemas.microsoft.com/office/drawing/2014/main" id="{DA80C767-26A4-6D4D-ABC4-3F80CD1A47DB}"/>
                </a:ext>
              </a:extLst>
            </p:cNvPr>
            <p:cNvSpPr/>
            <p:nvPr/>
          </p:nvSpPr>
          <p:spPr>
            <a:xfrm>
              <a:off x="4394185" y="3963727"/>
              <a:ext cx="1334981" cy="369332"/>
            </a:xfrm>
            <a:prstGeom prst="rect">
              <a:avLst/>
            </a:prstGeom>
          </p:spPr>
          <p:txBody>
            <a:bodyPr wrap="none">
              <a:spAutoFit/>
            </a:bodyPr>
            <a:lstStyle/>
            <a:p>
              <a:pPr algn="ctr"/>
              <a:r>
                <a:rPr lang="en-US" dirty="0"/>
                <a:t>Substation </a:t>
              </a:r>
              <a:r>
                <a:rPr lang="en-US" b="1" i="1" dirty="0"/>
                <a:t>S</a:t>
              </a:r>
            </a:p>
          </p:txBody>
        </p:sp>
        <p:grpSp>
          <p:nvGrpSpPr>
            <p:cNvPr id="52" name="Group 51">
              <a:extLst>
                <a:ext uri="{FF2B5EF4-FFF2-40B4-BE49-F238E27FC236}">
                  <a16:creationId xmlns:a16="http://schemas.microsoft.com/office/drawing/2014/main" id="{4EF77BF5-D65B-3341-B889-65CECA1B7E0B}"/>
                </a:ext>
              </a:extLst>
            </p:cNvPr>
            <p:cNvGrpSpPr/>
            <p:nvPr/>
          </p:nvGrpSpPr>
          <p:grpSpPr>
            <a:xfrm>
              <a:off x="4585659" y="4625087"/>
              <a:ext cx="983137" cy="300247"/>
              <a:chOff x="4562475" y="3641354"/>
              <a:chExt cx="983137" cy="300247"/>
            </a:xfrm>
          </p:grpSpPr>
          <p:cxnSp>
            <p:nvCxnSpPr>
              <p:cNvPr id="53" name="Straight Connector 52">
                <a:extLst>
                  <a:ext uri="{FF2B5EF4-FFF2-40B4-BE49-F238E27FC236}">
                    <a16:creationId xmlns:a16="http://schemas.microsoft.com/office/drawing/2014/main" id="{ACD8C982-75B3-DF4F-BE6C-34396EAB1BB8}"/>
                  </a:ext>
                </a:extLst>
              </p:cNvPr>
              <p:cNvCxnSpPr>
                <a:cxnSpLocks/>
              </p:cNvCxnSpPr>
              <p:nvPr/>
            </p:nvCxnSpPr>
            <p:spPr>
              <a:xfrm>
                <a:off x="4562475" y="3931363"/>
                <a:ext cx="777875" cy="3888"/>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cxnSp>
            <p:nvCxnSpPr>
              <p:cNvPr id="54" name="Straight Connector 53">
                <a:extLst>
                  <a:ext uri="{FF2B5EF4-FFF2-40B4-BE49-F238E27FC236}">
                    <a16:creationId xmlns:a16="http://schemas.microsoft.com/office/drawing/2014/main" id="{BDB34D5B-5707-1C44-AE84-90947FF65F62}"/>
                  </a:ext>
                </a:extLst>
              </p:cNvPr>
              <p:cNvCxnSpPr>
                <a:cxnSpLocks/>
              </p:cNvCxnSpPr>
              <p:nvPr/>
            </p:nvCxnSpPr>
            <p:spPr>
              <a:xfrm flipV="1">
                <a:off x="4659344" y="3644159"/>
                <a:ext cx="0" cy="291092"/>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cxnSp>
            <p:nvCxnSpPr>
              <p:cNvPr id="55" name="Straight Connector 54">
                <a:extLst>
                  <a:ext uri="{FF2B5EF4-FFF2-40B4-BE49-F238E27FC236}">
                    <a16:creationId xmlns:a16="http://schemas.microsoft.com/office/drawing/2014/main" id="{5FBDF055-4079-8043-9BE2-CEE619162F71}"/>
                  </a:ext>
                </a:extLst>
              </p:cNvPr>
              <p:cNvCxnSpPr>
                <a:cxnSpLocks/>
              </p:cNvCxnSpPr>
              <p:nvPr/>
            </p:nvCxnSpPr>
            <p:spPr>
              <a:xfrm flipV="1">
                <a:off x="5061674" y="3644900"/>
                <a:ext cx="0" cy="296701"/>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cxnSp>
            <p:nvCxnSpPr>
              <p:cNvPr id="56" name="Straight Connector 55">
                <a:extLst>
                  <a:ext uri="{FF2B5EF4-FFF2-40B4-BE49-F238E27FC236}">
                    <a16:creationId xmlns:a16="http://schemas.microsoft.com/office/drawing/2014/main" id="{8863C60D-7A8B-8D42-ABCA-BC44193E32D8}"/>
                  </a:ext>
                </a:extLst>
              </p:cNvPr>
              <p:cNvCxnSpPr>
                <a:cxnSpLocks/>
              </p:cNvCxnSpPr>
              <p:nvPr/>
            </p:nvCxnSpPr>
            <p:spPr>
              <a:xfrm flipV="1">
                <a:off x="5436324" y="3644159"/>
                <a:ext cx="0" cy="297442"/>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cxnSp>
            <p:nvCxnSpPr>
              <p:cNvPr id="57" name="Straight Connector 56">
                <a:extLst>
                  <a:ext uri="{FF2B5EF4-FFF2-40B4-BE49-F238E27FC236}">
                    <a16:creationId xmlns:a16="http://schemas.microsoft.com/office/drawing/2014/main" id="{A3CCB977-E222-8644-B670-62688B78A876}"/>
                  </a:ext>
                </a:extLst>
              </p:cNvPr>
              <p:cNvCxnSpPr>
                <a:cxnSpLocks/>
              </p:cNvCxnSpPr>
              <p:nvPr/>
            </p:nvCxnSpPr>
            <p:spPr>
              <a:xfrm>
                <a:off x="4643768" y="3644159"/>
                <a:ext cx="805256" cy="0"/>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cxnSp>
            <p:nvCxnSpPr>
              <p:cNvPr id="58" name="Straight Connector 57">
                <a:extLst>
                  <a:ext uri="{FF2B5EF4-FFF2-40B4-BE49-F238E27FC236}">
                    <a16:creationId xmlns:a16="http://schemas.microsoft.com/office/drawing/2014/main" id="{F4204FCA-2D2F-3742-ACB7-2A8CAB931DFA}"/>
                  </a:ext>
                </a:extLst>
              </p:cNvPr>
              <p:cNvCxnSpPr>
                <a:cxnSpLocks/>
              </p:cNvCxnSpPr>
              <p:nvPr/>
            </p:nvCxnSpPr>
            <p:spPr>
              <a:xfrm flipV="1">
                <a:off x="4782274" y="3644900"/>
                <a:ext cx="0" cy="296701"/>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cxnSp>
            <p:nvCxnSpPr>
              <p:cNvPr id="59" name="Straight Connector 58">
                <a:extLst>
                  <a:ext uri="{FF2B5EF4-FFF2-40B4-BE49-F238E27FC236}">
                    <a16:creationId xmlns:a16="http://schemas.microsoft.com/office/drawing/2014/main" id="{11FA17BA-4220-6149-BBAC-DF4D2010426B}"/>
                  </a:ext>
                </a:extLst>
              </p:cNvPr>
              <p:cNvCxnSpPr>
                <a:cxnSpLocks/>
              </p:cNvCxnSpPr>
              <p:nvPr/>
            </p:nvCxnSpPr>
            <p:spPr>
              <a:xfrm flipV="1">
                <a:off x="4887049" y="3644900"/>
                <a:ext cx="0" cy="296701"/>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cxnSp>
            <p:nvCxnSpPr>
              <p:cNvPr id="60" name="Straight Connector 59">
                <a:extLst>
                  <a:ext uri="{FF2B5EF4-FFF2-40B4-BE49-F238E27FC236}">
                    <a16:creationId xmlns:a16="http://schemas.microsoft.com/office/drawing/2014/main" id="{532C7DE0-0E73-C74A-9CC9-FE52E0392CF4}"/>
                  </a:ext>
                </a:extLst>
              </p:cNvPr>
              <p:cNvCxnSpPr>
                <a:cxnSpLocks/>
              </p:cNvCxnSpPr>
              <p:nvPr/>
            </p:nvCxnSpPr>
            <p:spPr>
              <a:xfrm flipV="1">
                <a:off x="4786531" y="3735227"/>
                <a:ext cx="109039" cy="1"/>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cxnSp>
            <p:nvCxnSpPr>
              <p:cNvPr id="61" name="Straight Connector 60">
                <a:extLst>
                  <a:ext uri="{FF2B5EF4-FFF2-40B4-BE49-F238E27FC236}">
                    <a16:creationId xmlns:a16="http://schemas.microsoft.com/office/drawing/2014/main" id="{75509A80-354B-3044-A456-F155D808EED7}"/>
                  </a:ext>
                </a:extLst>
              </p:cNvPr>
              <p:cNvCxnSpPr>
                <a:cxnSpLocks/>
              </p:cNvCxnSpPr>
              <p:nvPr/>
            </p:nvCxnSpPr>
            <p:spPr>
              <a:xfrm flipV="1">
                <a:off x="4773540" y="3829897"/>
                <a:ext cx="109039" cy="1"/>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cxnSp>
            <p:nvCxnSpPr>
              <p:cNvPr id="62" name="Straight Connector 61">
                <a:extLst>
                  <a:ext uri="{FF2B5EF4-FFF2-40B4-BE49-F238E27FC236}">
                    <a16:creationId xmlns:a16="http://schemas.microsoft.com/office/drawing/2014/main" id="{A5D35148-592B-E741-96E6-EB98FCD6E420}"/>
                  </a:ext>
                </a:extLst>
              </p:cNvPr>
              <p:cNvCxnSpPr>
                <a:cxnSpLocks/>
              </p:cNvCxnSpPr>
              <p:nvPr/>
            </p:nvCxnSpPr>
            <p:spPr>
              <a:xfrm flipV="1">
                <a:off x="4941024" y="3641354"/>
                <a:ext cx="0" cy="296701"/>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cxnSp>
            <p:nvCxnSpPr>
              <p:cNvPr id="63" name="Straight Connector 62">
                <a:extLst>
                  <a:ext uri="{FF2B5EF4-FFF2-40B4-BE49-F238E27FC236}">
                    <a16:creationId xmlns:a16="http://schemas.microsoft.com/office/drawing/2014/main" id="{3D117F22-042D-1F4D-82F6-BA088F3381FB}"/>
                  </a:ext>
                </a:extLst>
              </p:cNvPr>
              <p:cNvCxnSpPr>
                <a:cxnSpLocks/>
              </p:cNvCxnSpPr>
              <p:nvPr/>
            </p:nvCxnSpPr>
            <p:spPr>
              <a:xfrm>
                <a:off x="5387975" y="3931363"/>
                <a:ext cx="157637" cy="0"/>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grpSp>
        <p:sp>
          <p:nvSpPr>
            <p:cNvPr id="64" name="Rectangle 63">
              <a:extLst>
                <a:ext uri="{FF2B5EF4-FFF2-40B4-BE49-F238E27FC236}">
                  <a16:creationId xmlns:a16="http://schemas.microsoft.com/office/drawing/2014/main" id="{016F92E4-7009-6C4E-9809-433DD2094388}"/>
                </a:ext>
              </a:extLst>
            </p:cNvPr>
            <p:cNvSpPr/>
            <p:nvPr/>
          </p:nvSpPr>
          <p:spPr>
            <a:xfrm>
              <a:off x="4406950" y="4947460"/>
              <a:ext cx="1355820" cy="369332"/>
            </a:xfrm>
            <a:prstGeom prst="rect">
              <a:avLst/>
            </a:prstGeom>
          </p:spPr>
          <p:txBody>
            <a:bodyPr wrap="none">
              <a:spAutoFit/>
            </a:bodyPr>
            <a:lstStyle/>
            <a:p>
              <a:pPr algn="ctr"/>
              <a:r>
                <a:rPr lang="en-US" dirty="0"/>
                <a:t>Substation </a:t>
              </a:r>
              <a:r>
                <a:rPr lang="en-US" b="1" i="1" dirty="0"/>
                <a:t>K</a:t>
              </a:r>
            </a:p>
          </p:txBody>
        </p:sp>
        <p:sp>
          <p:nvSpPr>
            <p:cNvPr id="74" name="Rectangle 73">
              <a:extLst>
                <a:ext uri="{FF2B5EF4-FFF2-40B4-BE49-F238E27FC236}">
                  <a16:creationId xmlns:a16="http://schemas.microsoft.com/office/drawing/2014/main" id="{3ECE23FB-3FEF-0444-8C14-8A1D0D4DA5A9}"/>
                </a:ext>
              </a:extLst>
            </p:cNvPr>
            <p:cNvSpPr/>
            <p:nvPr/>
          </p:nvSpPr>
          <p:spPr>
            <a:xfrm>
              <a:off x="4805814" y="2970669"/>
              <a:ext cx="585417" cy="369332"/>
            </a:xfrm>
            <a:prstGeom prst="rect">
              <a:avLst/>
            </a:prstGeom>
          </p:spPr>
          <p:txBody>
            <a:bodyPr wrap="none">
              <a:spAutoFit/>
            </a:bodyPr>
            <a:lstStyle/>
            <a:p>
              <a:pPr algn="ctr"/>
              <a:r>
                <a:rPr lang="en-US" dirty="0"/>
                <a:t>DSO</a:t>
              </a:r>
              <a:endParaRPr lang="en-US" b="1" i="1" dirty="0"/>
            </a:p>
          </p:txBody>
        </p:sp>
        <p:sp>
          <p:nvSpPr>
            <p:cNvPr id="75" name="Arc 74">
              <a:extLst>
                <a:ext uri="{FF2B5EF4-FFF2-40B4-BE49-F238E27FC236}">
                  <a16:creationId xmlns:a16="http://schemas.microsoft.com/office/drawing/2014/main" id="{33BAF3E9-9C71-584C-9D18-4D40260793DE}"/>
                </a:ext>
              </a:extLst>
            </p:cNvPr>
            <p:cNvSpPr/>
            <p:nvPr/>
          </p:nvSpPr>
          <p:spPr>
            <a:xfrm rot="16200000">
              <a:off x="5705499" y="2745078"/>
              <a:ext cx="1681053" cy="1849478"/>
            </a:xfrm>
            <a:prstGeom prst="arc">
              <a:avLst>
                <a:gd name="adj1" fmla="val 16572804"/>
                <a:gd name="adj2" fmla="val 21072810"/>
              </a:avLst>
            </a:prstGeom>
            <a:ln>
              <a:prstDash val="lgDashDot"/>
              <a:headEnd type="none" w="med" len="med"/>
              <a:tailEnd type="triangle" w="med" len="med"/>
            </a:ln>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sp>
          <p:nvSpPr>
            <p:cNvPr id="76" name="Arc 75">
              <a:extLst>
                <a:ext uri="{FF2B5EF4-FFF2-40B4-BE49-F238E27FC236}">
                  <a16:creationId xmlns:a16="http://schemas.microsoft.com/office/drawing/2014/main" id="{08244DE2-4CCC-854C-B0BD-A9680408B620}"/>
                </a:ext>
              </a:extLst>
            </p:cNvPr>
            <p:cNvSpPr/>
            <p:nvPr/>
          </p:nvSpPr>
          <p:spPr>
            <a:xfrm rot="16200000">
              <a:off x="6024961" y="2733944"/>
              <a:ext cx="1370287" cy="1849478"/>
            </a:xfrm>
            <a:prstGeom prst="arc">
              <a:avLst>
                <a:gd name="adj1" fmla="val 16200000"/>
                <a:gd name="adj2" fmla="val 21072810"/>
              </a:avLst>
            </a:prstGeom>
            <a:ln>
              <a:solidFill>
                <a:srgbClr val="0070C0"/>
              </a:solidFill>
              <a:prstDash val="lgDash"/>
              <a:headEnd type="triangle" w="med" len="med"/>
              <a:tailEnd type="none" w="med" len="med"/>
            </a:ln>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grpSp>
          <p:nvGrpSpPr>
            <p:cNvPr id="79" name="Group 78">
              <a:extLst>
                <a:ext uri="{FF2B5EF4-FFF2-40B4-BE49-F238E27FC236}">
                  <a16:creationId xmlns:a16="http://schemas.microsoft.com/office/drawing/2014/main" id="{34C6D419-2D7F-AC4F-9A46-00731497CB65}"/>
                </a:ext>
              </a:extLst>
            </p:cNvPr>
            <p:cNvGrpSpPr/>
            <p:nvPr/>
          </p:nvGrpSpPr>
          <p:grpSpPr>
            <a:xfrm rot="16200000">
              <a:off x="5461617" y="3227020"/>
              <a:ext cx="2001878" cy="1681053"/>
              <a:chOff x="5856741" y="4705778"/>
              <a:chExt cx="2001878" cy="1681053"/>
            </a:xfrm>
          </p:grpSpPr>
          <p:sp>
            <p:nvSpPr>
              <p:cNvPr id="77" name="Arc 76">
                <a:extLst>
                  <a:ext uri="{FF2B5EF4-FFF2-40B4-BE49-F238E27FC236}">
                    <a16:creationId xmlns:a16="http://schemas.microsoft.com/office/drawing/2014/main" id="{AFA6DF16-8342-5E40-9452-4B04CFE15D05}"/>
                  </a:ext>
                </a:extLst>
              </p:cNvPr>
              <p:cNvSpPr/>
              <p:nvPr/>
            </p:nvSpPr>
            <p:spPr>
              <a:xfrm rot="16200000">
                <a:off x="5940953" y="4621566"/>
                <a:ext cx="1681053" cy="1849478"/>
              </a:xfrm>
              <a:prstGeom prst="arc">
                <a:avLst>
                  <a:gd name="adj1" fmla="val 16200000"/>
                  <a:gd name="adj2" fmla="val 21072810"/>
                </a:avLst>
              </a:prstGeom>
              <a:ln>
                <a:solidFill>
                  <a:srgbClr val="0070C0"/>
                </a:solidFill>
                <a:prstDash val="dash"/>
                <a:headEnd type="triangle" w="med" len="med"/>
                <a:tailEnd type="none" w="med" len="med"/>
              </a:ln>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dirty="0"/>
              </a:p>
            </p:txBody>
          </p:sp>
          <p:sp>
            <p:nvSpPr>
              <p:cNvPr id="78" name="Arc 77">
                <a:extLst>
                  <a:ext uri="{FF2B5EF4-FFF2-40B4-BE49-F238E27FC236}">
                    <a16:creationId xmlns:a16="http://schemas.microsoft.com/office/drawing/2014/main" id="{AC58A1B6-28E1-BF4B-9401-B71387F5ED7E}"/>
                  </a:ext>
                </a:extLst>
              </p:cNvPr>
              <p:cNvSpPr/>
              <p:nvPr/>
            </p:nvSpPr>
            <p:spPr>
              <a:xfrm rot="16200000">
                <a:off x="6248736" y="4618583"/>
                <a:ext cx="1370287" cy="1849478"/>
              </a:xfrm>
              <a:prstGeom prst="arc">
                <a:avLst>
                  <a:gd name="adj1" fmla="val 16200000"/>
                  <a:gd name="adj2" fmla="val 21072810"/>
                </a:avLst>
              </a:prstGeom>
              <a:ln>
                <a:solidFill>
                  <a:schemeClr val="accent4"/>
                </a:solidFill>
                <a:prstDash val="dashDot"/>
                <a:headEnd type="none" w="med" len="med"/>
                <a:tailEnd type="triangle" w="med" len="med"/>
              </a:ln>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dirty="0"/>
              </a:p>
            </p:txBody>
          </p:sp>
        </p:grpSp>
        <p:sp>
          <p:nvSpPr>
            <p:cNvPr id="80" name="Rectangle 79">
              <a:extLst>
                <a:ext uri="{FF2B5EF4-FFF2-40B4-BE49-F238E27FC236}">
                  <a16:creationId xmlns:a16="http://schemas.microsoft.com/office/drawing/2014/main" id="{B461786B-2EBA-254A-9A20-E588D2C150A8}"/>
                </a:ext>
              </a:extLst>
            </p:cNvPr>
            <p:cNvSpPr/>
            <p:nvPr/>
          </p:nvSpPr>
          <p:spPr>
            <a:xfrm>
              <a:off x="6129084" y="3060906"/>
              <a:ext cx="251992" cy="276999"/>
            </a:xfrm>
            <a:prstGeom prst="rect">
              <a:avLst/>
            </a:prstGeom>
          </p:spPr>
          <p:txBody>
            <a:bodyPr wrap="none">
              <a:spAutoFit/>
            </a:bodyPr>
            <a:lstStyle/>
            <a:p>
              <a:pPr algn="ctr"/>
              <a:r>
                <a:rPr lang="en-US" sz="1200" dirty="0"/>
                <a:t>x</a:t>
              </a:r>
              <a:endParaRPr lang="en-US" sz="1200" b="1" i="1" dirty="0"/>
            </a:p>
          </p:txBody>
        </p:sp>
        <p:sp>
          <p:nvSpPr>
            <p:cNvPr id="81" name="Rectangle 80">
              <a:extLst>
                <a:ext uri="{FF2B5EF4-FFF2-40B4-BE49-F238E27FC236}">
                  <a16:creationId xmlns:a16="http://schemas.microsoft.com/office/drawing/2014/main" id="{BC7D1325-08C8-7846-B71C-09DD6B7677A9}"/>
                </a:ext>
              </a:extLst>
            </p:cNvPr>
            <p:cNvSpPr/>
            <p:nvPr/>
          </p:nvSpPr>
          <p:spPr>
            <a:xfrm>
              <a:off x="6137615" y="5067076"/>
              <a:ext cx="251992" cy="276999"/>
            </a:xfrm>
            <a:prstGeom prst="rect">
              <a:avLst/>
            </a:prstGeom>
          </p:spPr>
          <p:txBody>
            <a:bodyPr wrap="none">
              <a:spAutoFit/>
            </a:bodyPr>
            <a:lstStyle/>
            <a:p>
              <a:pPr algn="ctr"/>
              <a:r>
                <a:rPr lang="en-US" sz="1200" dirty="0"/>
                <a:t>y</a:t>
              </a:r>
              <a:endParaRPr lang="en-US" sz="1200" b="1" i="1" dirty="0"/>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DCA038A-413B-EE4A-970E-AA34BD9826EB}"/>
                    </a:ext>
                  </a:extLst>
                </p:cNvPr>
                <p:cNvSpPr txBox="1"/>
                <p:nvPr/>
              </p:nvSpPr>
              <p:spPr>
                <a:xfrm>
                  <a:off x="5436324" y="2634042"/>
                  <a:ext cx="724301" cy="1989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𝑔</m:t>
                        </m:r>
                        <m:r>
                          <a:rPr lang="en-US" sz="1200" b="0" i="1" smtClean="0">
                            <a:latin typeface="Cambria Math" panose="02040503050406030204" pitchFamily="18" charset="0"/>
                          </a:rPr>
                          <m:t>(</m:t>
                        </m:r>
                        <m:r>
                          <a:rPr lang="en-US" sz="1200" b="0" i="1" smtClean="0">
                            <a:latin typeface="Cambria Math" panose="02040503050406030204" pitchFamily="18" charset="0"/>
                          </a:rPr>
                          <m:t>𝑥</m:t>
                        </m:r>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𝑡</m:t>
                            </m:r>
                          </m:e>
                          <m:sub>
                            <m:r>
                              <a:rPr lang="en-US" sz="1200" b="0" i="1" smtClean="0">
                                <a:latin typeface="Cambria Math" panose="02040503050406030204" pitchFamily="18" charset="0"/>
                              </a:rPr>
                              <m:t>𝑝</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𝑐</m:t>
                            </m:r>
                          </m:sub>
                        </m:sSub>
                        <m:r>
                          <a:rPr lang="en-US" sz="1200" b="0" i="1" smtClean="0">
                            <a:latin typeface="Cambria Math" panose="02040503050406030204" pitchFamily="18" charset="0"/>
                          </a:rPr>
                          <m:t>)</m:t>
                        </m:r>
                      </m:oMath>
                    </m:oMathPara>
                  </a14:m>
                  <a:endParaRPr lang="en-US" sz="1200" dirty="0"/>
                </a:p>
              </p:txBody>
            </p:sp>
          </mc:Choice>
          <mc:Fallback xmlns="">
            <p:sp>
              <p:nvSpPr>
                <p:cNvPr id="82" name="TextBox 81">
                  <a:extLst>
                    <a:ext uri="{FF2B5EF4-FFF2-40B4-BE49-F238E27FC236}">
                      <a16:creationId xmlns:a16="http://schemas.microsoft.com/office/drawing/2014/main" id="{4DCA038A-413B-EE4A-970E-AA34BD9826EB}"/>
                    </a:ext>
                  </a:extLst>
                </p:cNvPr>
                <p:cNvSpPr txBox="1">
                  <a:spLocks noRot="1" noChangeAspect="1" noMove="1" noResize="1" noEditPoints="1" noAdjustHandles="1" noChangeArrowheads="1" noChangeShapeType="1" noTextEdit="1"/>
                </p:cNvSpPr>
                <p:nvPr/>
              </p:nvSpPr>
              <p:spPr>
                <a:xfrm>
                  <a:off x="5436324" y="2634042"/>
                  <a:ext cx="724301" cy="198965"/>
                </a:xfrm>
                <a:prstGeom prst="rect">
                  <a:avLst/>
                </a:prstGeom>
                <a:blipFill>
                  <a:blip r:embed="rId5"/>
                  <a:stretch>
                    <a:fillRect l="-3448" r="-6897"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C3A49344-2CDB-2448-9718-C5346BC12041}"/>
                    </a:ext>
                  </a:extLst>
                </p:cNvPr>
                <p:cNvSpPr txBox="1"/>
                <p:nvPr/>
              </p:nvSpPr>
              <p:spPr>
                <a:xfrm>
                  <a:off x="6120913" y="4495858"/>
                  <a:ext cx="717440" cy="1989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h</m:t>
                        </m:r>
                        <m:r>
                          <a:rPr lang="en-US" sz="1200" b="0" i="1" smtClean="0">
                            <a:latin typeface="Cambria Math" panose="02040503050406030204" pitchFamily="18" charset="0"/>
                          </a:rPr>
                          <m:t>(</m:t>
                        </m:r>
                        <m:r>
                          <a:rPr lang="en-US" sz="1200" b="0" i="1" smtClean="0">
                            <a:latin typeface="Cambria Math" panose="02040503050406030204" pitchFamily="18" charset="0"/>
                          </a:rPr>
                          <m:t>𝑦</m:t>
                        </m:r>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𝑡</m:t>
                            </m:r>
                          </m:e>
                          <m:sub>
                            <m:r>
                              <a:rPr lang="en-US" sz="1200" b="0" i="1" smtClean="0">
                                <a:latin typeface="Cambria Math" panose="02040503050406030204" pitchFamily="18" charset="0"/>
                              </a:rPr>
                              <m:t>𝑝</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𝑐</m:t>
                            </m:r>
                          </m:sub>
                        </m:sSub>
                        <m:r>
                          <a:rPr lang="en-US" sz="1200" b="0" i="1" smtClean="0">
                            <a:latin typeface="Cambria Math" panose="02040503050406030204" pitchFamily="18" charset="0"/>
                          </a:rPr>
                          <m:t>)</m:t>
                        </m:r>
                      </m:oMath>
                    </m:oMathPara>
                  </a14:m>
                  <a:endParaRPr lang="en-US" sz="1200" dirty="0"/>
                </a:p>
              </p:txBody>
            </p:sp>
          </mc:Choice>
          <mc:Fallback xmlns="">
            <p:sp>
              <p:nvSpPr>
                <p:cNvPr id="83" name="TextBox 82">
                  <a:extLst>
                    <a:ext uri="{FF2B5EF4-FFF2-40B4-BE49-F238E27FC236}">
                      <a16:creationId xmlns:a16="http://schemas.microsoft.com/office/drawing/2014/main" id="{C3A49344-2CDB-2448-9718-C5346BC12041}"/>
                    </a:ext>
                  </a:extLst>
                </p:cNvPr>
                <p:cNvSpPr txBox="1">
                  <a:spLocks noRot="1" noChangeAspect="1" noMove="1" noResize="1" noEditPoints="1" noAdjustHandles="1" noChangeArrowheads="1" noChangeShapeType="1" noTextEdit="1"/>
                </p:cNvSpPr>
                <p:nvPr/>
              </p:nvSpPr>
              <p:spPr>
                <a:xfrm>
                  <a:off x="6120913" y="4495858"/>
                  <a:ext cx="717440" cy="198965"/>
                </a:xfrm>
                <a:prstGeom prst="rect">
                  <a:avLst/>
                </a:prstGeom>
                <a:blipFill>
                  <a:blip r:embed="rId6"/>
                  <a:stretch>
                    <a:fillRect l="-3448" r="-6897" b="-25000"/>
                  </a:stretch>
                </a:blipFill>
              </p:spPr>
              <p:txBody>
                <a:bodyPr/>
                <a:lstStyle/>
                <a:p>
                  <a:r>
                    <a:rPr lang="en-US">
                      <a:noFill/>
                    </a:rPr>
                    <a:t> </a:t>
                  </a:r>
                </a:p>
              </p:txBody>
            </p:sp>
          </mc:Fallback>
        </mc:AlternateContent>
        <p:sp>
          <p:nvSpPr>
            <p:cNvPr id="84" name="Rectangle 83">
              <a:extLst>
                <a:ext uri="{FF2B5EF4-FFF2-40B4-BE49-F238E27FC236}">
                  <a16:creationId xmlns:a16="http://schemas.microsoft.com/office/drawing/2014/main" id="{D5704472-0F2B-8C4A-AD00-9062F85B352F}"/>
                </a:ext>
              </a:extLst>
            </p:cNvPr>
            <p:cNvSpPr/>
            <p:nvPr/>
          </p:nvSpPr>
          <p:spPr>
            <a:xfrm>
              <a:off x="6422858" y="1759650"/>
              <a:ext cx="1269386" cy="369332"/>
            </a:xfrm>
            <a:prstGeom prst="rect">
              <a:avLst/>
            </a:prstGeom>
          </p:spPr>
          <p:txBody>
            <a:bodyPr wrap="none">
              <a:spAutoFit/>
            </a:bodyPr>
            <a:lstStyle/>
            <a:p>
              <a:pPr algn="ctr"/>
              <a:r>
                <a:rPr lang="en-US" dirty="0"/>
                <a:t>Prosumer </a:t>
              </a:r>
              <a:r>
                <a:rPr lang="en-US" b="1" i="1" dirty="0"/>
                <a:t>P</a:t>
              </a:r>
            </a:p>
          </p:txBody>
        </p:sp>
        <p:sp>
          <p:nvSpPr>
            <p:cNvPr id="85" name="Rectangle 84">
              <a:extLst>
                <a:ext uri="{FF2B5EF4-FFF2-40B4-BE49-F238E27FC236}">
                  <a16:creationId xmlns:a16="http://schemas.microsoft.com/office/drawing/2014/main" id="{E51A23EC-4DF2-614A-B189-A318C4CE3F02}"/>
                </a:ext>
              </a:extLst>
            </p:cNvPr>
            <p:cNvSpPr/>
            <p:nvPr/>
          </p:nvSpPr>
          <p:spPr>
            <a:xfrm>
              <a:off x="6506865" y="5226885"/>
              <a:ext cx="1319593" cy="369332"/>
            </a:xfrm>
            <a:prstGeom prst="rect">
              <a:avLst/>
            </a:prstGeom>
          </p:spPr>
          <p:txBody>
            <a:bodyPr wrap="none">
              <a:spAutoFit/>
            </a:bodyPr>
            <a:lstStyle/>
            <a:p>
              <a:pPr algn="ctr"/>
              <a:r>
                <a:rPr lang="en-US" dirty="0"/>
                <a:t>Consumer </a:t>
              </a:r>
              <a:r>
                <a:rPr lang="en-US" b="1" i="1" dirty="0"/>
                <a:t>C</a:t>
              </a:r>
            </a:p>
          </p:txBody>
        </p:sp>
        <p:sp>
          <p:nvSpPr>
            <p:cNvPr id="87" name="Cloud 86">
              <a:extLst>
                <a:ext uri="{FF2B5EF4-FFF2-40B4-BE49-F238E27FC236}">
                  <a16:creationId xmlns:a16="http://schemas.microsoft.com/office/drawing/2014/main" id="{9A1EB0A5-06F0-C04A-A9FB-2B586A8EAA50}"/>
                </a:ext>
              </a:extLst>
            </p:cNvPr>
            <p:cNvSpPr/>
            <p:nvPr/>
          </p:nvSpPr>
          <p:spPr>
            <a:xfrm>
              <a:off x="8007935" y="3441335"/>
              <a:ext cx="1220314" cy="980056"/>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Exchange Market</a:t>
              </a:r>
            </a:p>
          </p:txBody>
        </p:sp>
        <p:grpSp>
          <p:nvGrpSpPr>
            <p:cNvPr id="90" name="Group 89">
              <a:extLst>
                <a:ext uri="{FF2B5EF4-FFF2-40B4-BE49-F238E27FC236}">
                  <a16:creationId xmlns:a16="http://schemas.microsoft.com/office/drawing/2014/main" id="{C94FC417-893D-F049-BC60-A8DEE2256538}"/>
                </a:ext>
              </a:extLst>
            </p:cNvPr>
            <p:cNvGrpSpPr/>
            <p:nvPr/>
          </p:nvGrpSpPr>
          <p:grpSpPr>
            <a:xfrm rot="5400000">
              <a:off x="7109340" y="2567181"/>
              <a:ext cx="1295653" cy="1681053"/>
              <a:chOff x="5773687" y="2981691"/>
              <a:chExt cx="1295653" cy="1681053"/>
            </a:xfrm>
          </p:grpSpPr>
          <p:sp>
            <p:nvSpPr>
              <p:cNvPr id="88" name="Arc 87">
                <a:extLst>
                  <a:ext uri="{FF2B5EF4-FFF2-40B4-BE49-F238E27FC236}">
                    <a16:creationId xmlns:a16="http://schemas.microsoft.com/office/drawing/2014/main" id="{8DF77F64-1275-2148-9D75-46EF74B5A0EB}"/>
                  </a:ext>
                </a:extLst>
              </p:cNvPr>
              <p:cNvSpPr/>
              <p:nvPr/>
            </p:nvSpPr>
            <p:spPr>
              <a:xfrm rot="16200000">
                <a:off x="5580987" y="3174391"/>
                <a:ext cx="1681053" cy="1295653"/>
              </a:xfrm>
              <a:prstGeom prst="arc">
                <a:avLst>
                  <a:gd name="adj1" fmla="val 16572804"/>
                  <a:gd name="adj2" fmla="val 21072810"/>
                </a:avLst>
              </a:prstGeom>
              <a:ln>
                <a:solidFill>
                  <a:schemeClr val="accent6"/>
                </a:solidFill>
                <a:prstDash val="sysDot"/>
                <a:headEnd type="triangle" w="med" len="med"/>
                <a:tailEnd type="none" w="med" len="med"/>
              </a:ln>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dirty="0"/>
              </a:p>
            </p:txBody>
          </p:sp>
          <p:sp>
            <p:nvSpPr>
              <p:cNvPr id="89" name="Arc 88">
                <a:extLst>
                  <a:ext uri="{FF2B5EF4-FFF2-40B4-BE49-F238E27FC236}">
                    <a16:creationId xmlns:a16="http://schemas.microsoft.com/office/drawing/2014/main" id="{F1C89461-8A8B-3646-B45E-189C00C85AC3}"/>
                  </a:ext>
                </a:extLst>
              </p:cNvPr>
              <p:cNvSpPr/>
              <p:nvPr/>
            </p:nvSpPr>
            <p:spPr>
              <a:xfrm rot="16200000">
                <a:off x="5772507" y="3291199"/>
                <a:ext cx="1370287" cy="1039768"/>
              </a:xfrm>
              <a:prstGeom prst="arc">
                <a:avLst>
                  <a:gd name="adj1" fmla="val 16200000"/>
                  <a:gd name="adj2" fmla="val 21072810"/>
                </a:avLst>
              </a:prstGeom>
              <a:ln>
                <a:solidFill>
                  <a:schemeClr val="accent4"/>
                </a:solidFill>
                <a:prstDash val="dashDot"/>
                <a:headEnd type="none" w="med" len="med"/>
                <a:tailEnd type="triangle" w="med" len="med"/>
              </a:ln>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dirty="0"/>
              </a:p>
            </p:txBody>
          </p:sp>
        </p:grpSp>
        <p:sp>
          <p:nvSpPr>
            <p:cNvPr id="91" name="Rectangle 90">
              <a:extLst>
                <a:ext uri="{FF2B5EF4-FFF2-40B4-BE49-F238E27FC236}">
                  <a16:creationId xmlns:a16="http://schemas.microsoft.com/office/drawing/2014/main" id="{36DFFF12-3804-8D4C-81C9-3335761C445F}"/>
                </a:ext>
              </a:extLst>
            </p:cNvPr>
            <p:cNvSpPr/>
            <p:nvPr/>
          </p:nvSpPr>
          <p:spPr>
            <a:xfrm>
              <a:off x="7932850" y="3014542"/>
              <a:ext cx="308098" cy="276999"/>
            </a:xfrm>
            <a:prstGeom prst="rect">
              <a:avLst/>
            </a:prstGeom>
          </p:spPr>
          <p:txBody>
            <a:bodyPr wrap="none">
              <a:spAutoFit/>
            </a:bodyPr>
            <a:lstStyle/>
            <a:p>
              <a:pPr algn="ctr"/>
              <a:r>
                <a:rPr lang="en-US" sz="1200" dirty="0"/>
                <a:t>m</a:t>
              </a:r>
              <a:endParaRPr lang="en-US" sz="1200" b="1" i="1" dirty="0"/>
            </a:p>
          </p:txBody>
        </p:sp>
        <p:sp>
          <p:nvSpPr>
            <p:cNvPr id="92" name="Rectangle 91">
              <a:extLst>
                <a:ext uri="{FF2B5EF4-FFF2-40B4-BE49-F238E27FC236}">
                  <a16:creationId xmlns:a16="http://schemas.microsoft.com/office/drawing/2014/main" id="{302B6190-25B0-4141-8A16-370B2B5EAAFA}"/>
                </a:ext>
              </a:extLst>
            </p:cNvPr>
            <p:cNvSpPr/>
            <p:nvPr/>
          </p:nvSpPr>
          <p:spPr>
            <a:xfrm>
              <a:off x="8347138" y="2659760"/>
              <a:ext cx="263214" cy="276999"/>
            </a:xfrm>
            <a:prstGeom prst="rect">
              <a:avLst/>
            </a:prstGeom>
          </p:spPr>
          <p:txBody>
            <a:bodyPr wrap="none">
              <a:spAutoFit/>
            </a:bodyPr>
            <a:lstStyle/>
            <a:p>
              <a:pPr algn="ctr"/>
              <a:r>
                <a:rPr lang="en-US" sz="1200" dirty="0"/>
                <a:t>$</a:t>
              </a:r>
              <a:endParaRPr lang="en-US" sz="1200" b="1" i="1" dirty="0"/>
            </a:p>
          </p:txBody>
        </p:sp>
        <p:sp>
          <p:nvSpPr>
            <p:cNvPr id="93" name="Arc 92">
              <a:extLst>
                <a:ext uri="{FF2B5EF4-FFF2-40B4-BE49-F238E27FC236}">
                  <a16:creationId xmlns:a16="http://schemas.microsoft.com/office/drawing/2014/main" id="{A7E6AA0A-DE48-DA4C-85C3-F20AA5D1D424}"/>
                </a:ext>
              </a:extLst>
            </p:cNvPr>
            <p:cNvSpPr/>
            <p:nvPr/>
          </p:nvSpPr>
          <p:spPr>
            <a:xfrm rot="6092286">
              <a:off x="7170470" y="3656737"/>
              <a:ext cx="1681053" cy="1295653"/>
            </a:xfrm>
            <a:prstGeom prst="arc">
              <a:avLst>
                <a:gd name="adj1" fmla="val 16572804"/>
                <a:gd name="adj2" fmla="val 21072810"/>
              </a:avLst>
            </a:prstGeom>
            <a:ln>
              <a:solidFill>
                <a:schemeClr val="accent6"/>
              </a:solidFill>
              <a:prstDash val="sysDot"/>
              <a:headEnd type="triangle" w="med" len="med"/>
              <a:tailEnd type="none" w="med" len="med"/>
            </a:ln>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dirty="0"/>
            </a:p>
          </p:txBody>
        </p:sp>
        <p:sp>
          <p:nvSpPr>
            <p:cNvPr id="94" name="Arc 93">
              <a:extLst>
                <a:ext uri="{FF2B5EF4-FFF2-40B4-BE49-F238E27FC236}">
                  <a16:creationId xmlns:a16="http://schemas.microsoft.com/office/drawing/2014/main" id="{056BCDCD-BF96-AE48-AD59-0A1D05990A56}"/>
                </a:ext>
              </a:extLst>
            </p:cNvPr>
            <p:cNvSpPr/>
            <p:nvPr/>
          </p:nvSpPr>
          <p:spPr>
            <a:xfrm rot="6793210">
              <a:off x="7280414" y="3846416"/>
              <a:ext cx="1370287" cy="1039768"/>
            </a:xfrm>
            <a:prstGeom prst="arc">
              <a:avLst>
                <a:gd name="adj1" fmla="val 16200000"/>
                <a:gd name="adj2" fmla="val 21072810"/>
              </a:avLst>
            </a:prstGeom>
            <a:ln>
              <a:solidFill>
                <a:schemeClr val="accent4"/>
              </a:solidFill>
              <a:prstDash val="dashDot"/>
              <a:headEnd type="none" w="med" len="med"/>
              <a:tailEnd type="triangle" w="med" len="med"/>
            </a:ln>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dirty="0"/>
            </a:p>
          </p:txBody>
        </p:sp>
        <p:sp>
          <p:nvSpPr>
            <p:cNvPr id="95" name="Rectangle 94">
              <a:extLst>
                <a:ext uri="{FF2B5EF4-FFF2-40B4-BE49-F238E27FC236}">
                  <a16:creationId xmlns:a16="http://schemas.microsoft.com/office/drawing/2014/main" id="{2A776B72-19A7-F643-8801-2DBEF2529769}"/>
                </a:ext>
              </a:extLst>
            </p:cNvPr>
            <p:cNvSpPr/>
            <p:nvPr/>
          </p:nvSpPr>
          <p:spPr>
            <a:xfrm>
              <a:off x="8500442" y="4773437"/>
              <a:ext cx="263214" cy="276999"/>
            </a:xfrm>
            <a:prstGeom prst="rect">
              <a:avLst/>
            </a:prstGeom>
          </p:spPr>
          <p:txBody>
            <a:bodyPr wrap="none">
              <a:spAutoFit/>
            </a:bodyPr>
            <a:lstStyle/>
            <a:p>
              <a:pPr algn="ctr"/>
              <a:r>
                <a:rPr lang="en-US" sz="1200" dirty="0"/>
                <a:t>$</a:t>
              </a:r>
              <a:endParaRPr lang="en-US" sz="1200" b="1" i="1" dirty="0"/>
            </a:p>
          </p:txBody>
        </p:sp>
        <p:sp>
          <p:nvSpPr>
            <p:cNvPr id="96" name="Rectangle 95">
              <a:extLst>
                <a:ext uri="{FF2B5EF4-FFF2-40B4-BE49-F238E27FC236}">
                  <a16:creationId xmlns:a16="http://schemas.microsoft.com/office/drawing/2014/main" id="{0EFDE56E-D883-314C-A71C-3C9C41D8BF94}"/>
                </a:ext>
              </a:extLst>
            </p:cNvPr>
            <p:cNvSpPr/>
            <p:nvPr/>
          </p:nvSpPr>
          <p:spPr>
            <a:xfrm>
              <a:off x="7975818" y="4571875"/>
              <a:ext cx="264816" cy="276999"/>
            </a:xfrm>
            <a:prstGeom prst="rect">
              <a:avLst/>
            </a:prstGeom>
          </p:spPr>
          <p:txBody>
            <a:bodyPr wrap="none">
              <a:spAutoFit/>
            </a:bodyPr>
            <a:lstStyle/>
            <a:p>
              <a:pPr algn="ctr"/>
              <a:r>
                <a:rPr lang="en-US" sz="1200" dirty="0"/>
                <a:t>n</a:t>
              </a:r>
              <a:endParaRPr lang="en-US" sz="1200" b="1" i="1" dirty="0"/>
            </a:p>
          </p:txBody>
        </p:sp>
        <p:sp>
          <p:nvSpPr>
            <p:cNvPr id="97" name="Rectangle 96">
              <a:extLst>
                <a:ext uri="{FF2B5EF4-FFF2-40B4-BE49-F238E27FC236}">
                  <a16:creationId xmlns:a16="http://schemas.microsoft.com/office/drawing/2014/main" id="{DA04F8F9-5111-DC4E-A358-CB7FE4EF2794}"/>
                </a:ext>
              </a:extLst>
            </p:cNvPr>
            <p:cNvSpPr/>
            <p:nvPr/>
          </p:nvSpPr>
          <p:spPr>
            <a:xfrm>
              <a:off x="7032960" y="3693091"/>
              <a:ext cx="776697" cy="42234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NRG Coin Protocol</a:t>
              </a:r>
            </a:p>
          </p:txBody>
        </p:sp>
        <p:cxnSp>
          <p:nvCxnSpPr>
            <p:cNvPr id="99" name="Straight Arrow Connector 98">
              <a:extLst>
                <a:ext uri="{FF2B5EF4-FFF2-40B4-BE49-F238E27FC236}">
                  <a16:creationId xmlns:a16="http://schemas.microsoft.com/office/drawing/2014/main" id="{4F0A1D3C-D18C-CC4A-A28A-EB5F214740A0}"/>
                </a:ext>
              </a:extLst>
            </p:cNvPr>
            <p:cNvCxnSpPr>
              <a:cxnSpLocks/>
            </p:cNvCxnSpPr>
            <p:nvPr/>
          </p:nvCxnSpPr>
          <p:spPr>
            <a:xfrm>
              <a:off x="7277631" y="3015186"/>
              <a:ext cx="4609" cy="600146"/>
            </a:xfrm>
            <a:prstGeom prst="straightConnector1">
              <a:avLst/>
            </a:prstGeom>
            <a:ln w="12700">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F2EA9FB-1288-5441-A485-36312DB4C548}"/>
                </a:ext>
              </a:extLst>
            </p:cNvPr>
            <p:cNvCxnSpPr>
              <a:cxnSpLocks/>
            </p:cNvCxnSpPr>
            <p:nvPr/>
          </p:nvCxnSpPr>
          <p:spPr>
            <a:xfrm flipV="1">
              <a:off x="7411226" y="3085003"/>
              <a:ext cx="0" cy="532881"/>
            </a:xfrm>
            <a:prstGeom prst="straightConnector1">
              <a:avLst/>
            </a:prstGeom>
            <a:ln w="12700">
              <a:solidFill>
                <a:schemeClr val="accent4"/>
              </a:solidFill>
              <a:prstDash val="lgDashDot"/>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CD2C5C4E-B5B9-D741-88D4-B8151E21D2F8}"/>
                </a:ext>
              </a:extLst>
            </p:cNvPr>
            <p:cNvSpPr/>
            <p:nvPr/>
          </p:nvSpPr>
          <p:spPr>
            <a:xfrm>
              <a:off x="7011490" y="3228716"/>
              <a:ext cx="251992" cy="276999"/>
            </a:xfrm>
            <a:prstGeom prst="rect">
              <a:avLst/>
            </a:prstGeom>
          </p:spPr>
          <p:txBody>
            <a:bodyPr wrap="none">
              <a:spAutoFit/>
            </a:bodyPr>
            <a:lstStyle/>
            <a:p>
              <a:pPr algn="ctr"/>
              <a:r>
                <a:rPr lang="en-US" sz="1200" dirty="0"/>
                <a:t>x</a:t>
              </a:r>
              <a:endParaRPr lang="en-US" sz="1200" b="1" i="1" dirty="0"/>
            </a:p>
          </p:txBody>
        </p:sp>
        <mc:AlternateContent xmlns:mc="http://schemas.openxmlformats.org/markup-compatibility/2006" xmlns:a14="http://schemas.microsoft.com/office/drawing/2010/main">
          <mc:Choice Requires="a14">
            <p:sp>
              <p:nvSpPr>
                <p:cNvPr id="105" name="Rectangle 104">
                  <a:extLst>
                    <a:ext uri="{FF2B5EF4-FFF2-40B4-BE49-F238E27FC236}">
                      <a16:creationId xmlns:a16="http://schemas.microsoft.com/office/drawing/2014/main" id="{DFA69B39-A8A8-494D-B738-CFEF0A2414E1}"/>
                    </a:ext>
                  </a:extLst>
                </p:cNvPr>
                <p:cNvSpPr/>
                <p:nvPr/>
              </p:nvSpPr>
              <p:spPr>
                <a:xfrm>
                  <a:off x="7375124" y="3237801"/>
                  <a:ext cx="524054"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𝑓</m:t>
                        </m:r>
                        <m:r>
                          <a:rPr lang="en-US" sz="1200" i="1">
                            <a:latin typeface="Cambria Math" panose="02040503050406030204" pitchFamily="18" charset="0"/>
                          </a:rPr>
                          <m:t>(</m:t>
                        </m:r>
                        <m:r>
                          <a:rPr lang="en-US" sz="1200" i="1">
                            <a:latin typeface="Cambria Math" panose="02040503050406030204" pitchFamily="18" charset="0"/>
                          </a:rPr>
                          <m:t>𝑥</m:t>
                        </m:r>
                        <m:r>
                          <a:rPr lang="en-US" sz="1200" b="0" i="1" smtClean="0">
                            <a:latin typeface="Cambria Math" panose="02040503050406030204" pitchFamily="18" charset="0"/>
                          </a:rPr>
                          <m:t>)</m:t>
                        </m:r>
                      </m:oMath>
                    </m:oMathPara>
                  </a14:m>
                  <a:endParaRPr lang="en-US" sz="1200" dirty="0"/>
                </a:p>
              </p:txBody>
            </p:sp>
          </mc:Choice>
          <mc:Fallback xmlns="">
            <p:sp>
              <p:nvSpPr>
                <p:cNvPr id="105" name="Rectangle 104">
                  <a:extLst>
                    <a:ext uri="{FF2B5EF4-FFF2-40B4-BE49-F238E27FC236}">
                      <a16:creationId xmlns:a16="http://schemas.microsoft.com/office/drawing/2014/main" id="{DFA69B39-A8A8-494D-B738-CFEF0A2414E1}"/>
                    </a:ext>
                  </a:extLst>
                </p:cNvPr>
                <p:cNvSpPr>
                  <a:spLocks noRot="1" noChangeAspect="1" noMove="1" noResize="1" noEditPoints="1" noAdjustHandles="1" noChangeArrowheads="1" noChangeShapeType="1" noTextEdit="1"/>
                </p:cNvSpPr>
                <p:nvPr/>
              </p:nvSpPr>
              <p:spPr>
                <a:xfrm>
                  <a:off x="7375124" y="3237801"/>
                  <a:ext cx="524054" cy="276999"/>
                </a:xfrm>
                <a:prstGeom prst="rect">
                  <a:avLst/>
                </a:prstGeom>
                <a:blipFill>
                  <a:blip r:embed="rId7"/>
                  <a:stretch>
                    <a:fillRect b="-4545"/>
                  </a:stretch>
                </a:blipFill>
              </p:spPr>
              <p:txBody>
                <a:bodyPr/>
                <a:lstStyle/>
                <a:p>
                  <a:r>
                    <a:rPr lang="en-US">
                      <a:noFill/>
                    </a:rPr>
                    <a:t> </a:t>
                  </a:r>
                </a:p>
              </p:txBody>
            </p:sp>
          </mc:Fallback>
        </mc:AlternateContent>
        <p:cxnSp>
          <p:nvCxnSpPr>
            <p:cNvPr id="107" name="Elbow Connector 106">
              <a:extLst>
                <a:ext uri="{FF2B5EF4-FFF2-40B4-BE49-F238E27FC236}">
                  <a16:creationId xmlns:a16="http://schemas.microsoft.com/office/drawing/2014/main" id="{5D18E7DA-A1A1-E74E-AC9B-525977F536C4}"/>
                </a:ext>
              </a:extLst>
            </p:cNvPr>
            <p:cNvCxnSpPr>
              <a:cxnSpLocks/>
            </p:cNvCxnSpPr>
            <p:nvPr/>
          </p:nvCxnSpPr>
          <p:spPr>
            <a:xfrm flipV="1">
              <a:off x="5837041" y="4304563"/>
              <a:ext cx="3070841" cy="1380604"/>
            </a:xfrm>
            <a:prstGeom prst="bentConnector3">
              <a:avLst>
                <a:gd name="adj1" fmla="val 99904"/>
              </a:avLst>
            </a:prstGeom>
            <a:ln w="12700">
              <a:solidFill>
                <a:schemeClr val="accent4"/>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08" name="Elbow Connector 107">
              <a:extLst>
                <a:ext uri="{FF2B5EF4-FFF2-40B4-BE49-F238E27FC236}">
                  <a16:creationId xmlns:a16="http://schemas.microsoft.com/office/drawing/2014/main" id="{40810AF2-1578-EA45-84E5-028681C84571}"/>
                </a:ext>
              </a:extLst>
            </p:cNvPr>
            <p:cNvCxnSpPr>
              <a:cxnSpLocks/>
            </p:cNvCxnSpPr>
            <p:nvPr/>
          </p:nvCxnSpPr>
          <p:spPr>
            <a:xfrm flipV="1">
              <a:off x="5785367" y="4112622"/>
              <a:ext cx="3299369" cy="1635089"/>
            </a:xfrm>
            <a:prstGeom prst="bentConnector3">
              <a:avLst>
                <a:gd name="adj1" fmla="val 101066"/>
              </a:avLst>
            </a:prstGeom>
            <a:ln w="12700">
              <a:solidFill>
                <a:schemeClr val="accent6"/>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25CEC7B-A9A5-634F-92F0-E15D89B59930}"/>
                </a:ext>
              </a:extLst>
            </p:cNvPr>
            <p:cNvCxnSpPr>
              <a:cxnSpLocks/>
            </p:cNvCxnSpPr>
            <p:nvPr/>
          </p:nvCxnSpPr>
          <p:spPr>
            <a:xfrm>
              <a:off x="6657143" y="3219008"/>
              <a:ext cx="0" cy="712355"/>
            </a:xfrm>
            <a:prstGeom prst="line">
              <a:avLst/>
            </a:prstGeom>
            <a:ln w="28575">
              <a:solidFill>
                <a:schemeClr val="tx1">
                  <a:lumMod val="50000"/>
                  <a:lumOff val="50000"/>
                </a:schemeClr>
              </a:solidFill>
              <a:headEnd type="triangle"/>
              <a:tailEnd type="none"/>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26610B13-0B1F-954A-9AA2-3CCCCE407763}"/>
                </a:ext>
              </a:extLst>
            </p:cNvPr>
            <p:cNvCxnSpPr>
              <a:cxnSpLocks/>
            </p:cNvCxnSpPr>
            <p:nvPr/>
          </p:nvCxnSpPr>
          <p:spPr>
            <a:xfrm>
              <a:off x="5824569" y="3924735"/>
              <a:ext cx="1033578" cy="1671"/>
            </a:xfrm>
            <a:prstGeom prst="line">
              <a:avLst/>
            </a:prstGeom>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4F5EB73F-2CC0-7B4A-BAB8-170A033C016D}"/>
                </a:ext>
              </a:extLst>
            </p:cNvPr>
            <p:cNvCxnSpPr>
              <a:cxnSpLocks/>
            </p:cNvCxnSpPr>
            <p:nvPr/>
          </p:nvCxnSpPr>
          <p:spPr>
            <a:xfrm>
              <a:off x="6794751" y="3931451"/>
              <a:ext cx="0" cy="356178"/>
            </a:xfrm>
            <a:prstGeom prst="line">
              <a:avLst/>
            </a:prstGeom>
            <a:ln w="28575">
              <a:solidFill>
                <a:schemeClr val="tx1">
                  <a:lumMod val="50000"/>
                  <a:lumOff val="50000"/>
                </a:schemeClr>
              </a:solidFill>
              <a:headEnd type="none"/>
              <a:tailEnd type="triangle"/>
            </a:ln>
          </p:spPr>
          <p:style>
            <a:lnRef idx="1">
              <a:schemeClr val="dk1"/>
            </a:lnRef>
            <a:fillRef idx="0">
              <a:schemeClr val="dk1"/>
            </a:fillRef>
            <a:effectRef idx="0">
              <a:schemeClr val="dk1"/>
            </a:effectRef>
            <a:fontRef idx="minor">
              <a:schemeClr val="tx1"/>
            </a:fontRef>
          </p:style>
        </p:cxnSp>
        <p:grpSp>
          <p:nvGrpSpPr>
            <p:cNvPr id="148" name="Group 147">
              <a:extLst>
                <a:ext uri="{FF2B5EF4-FFF2-40B4-BE49-F238E27FC236}">
                  <a16:creationId xmlns:a16="http://schemas.microsoft.com/office/drawing/2014/main" id="{B569232B-8EB1-F148-92E2-876E36DB29A6}"/>
                </a:ext>
              </a:extLst>
            </p:cNvPr>
            <p:cNvGrpSpPr/>
            <p:nvPr/>
          </p:nvGrpSpPr>
          <p:grpSpPr>
            <a:xfrm>
              <a:off x="4130424" y="5957470"/>
              <a:ext cx="5171971" cy="291883"/>
              <a:chOff x="4071157" y="5956746"/>
              <a:chExt cx="5171971" cy="291883"/>
            </a:xfrm>
          </p:grpSpPr>
          <p:sp>
            <p:nvSpPr>
              <p:cNvPr id="134" name="Rectangle 133">
                <a:extLst>
                  <a:ext uri="{FF2B5EF4-FFF2-40B4-BE49-F238E27FC236}">
                    <a16:creationId xmlns:a16="http://schemas.microsoft.com/office/drawing/2014/main" id="{93904193-43D7-EE46-B4F7-7ADA4F702449}"/>
                  </a:ext>
                </a:extLst>
              </p:cNvPr>
              <p:cNvSpPr/>
              <p:nvPr/>
            </p:nvSpPr>
            <p:spPr>
              <a:xfrm>
                <a:off x="4071157" y="5971630"/>
                <a:ext cx="2371034" cy="276999"/>
              </a:xfrm>
              <a:prstGeom prst="rect">
                <a:avLst/>
              </a:prstGeom>
            </p:spPr>
            <p:txBody>
              <a:bodyPr wrap="none">
                <a:spAutoFit/>
              </a:bodyPr>
              <a:lstStyle/>
              <a:p>
                <a:r>
                  <a:rPr lang="en-US" sz="1200" b="1" i="1" dirty="0"/>
                  <a:t>S,K,P,C </a:t>
                </a:r>
                <a:r>
                  <a:rPr lang="en-US" sz="1200" dirty="0"/>
                  <a:t>: Running </a:t>
                </a:r>
                <a:r>
                  <a:rPr lang="en-US" sz="1200" dirty="0" err="1"/>
                  <a:t>NRGCoin</a:t>
                </a:r>
                <a:r>
                  <a:rPr lang="en-US" sz="1200" dirty="0"/>
                  <a:t> Protocol</a:t>
                </a:r>
              </a:p>
            </p:txBody>
          </p:sp>
          <p:sp>
            <p:nvSpPr>
              <p:cNvPr id="136" name="Rectangle 135">
                <a:extLst>
                  <a:ext uri="{FF2B5EF4-FFF2-40B4-BE49-F238E27FC236}">
                    <a16:creationId xmlns:a16="http://schemas.microsoft.com/office/drawing/2014/main" id="{79A591B4-E86C-A643-A931-5CE148C2EFE2}"/>
                  </a:ext>
                </a:extLst>
              </p:cNvPr>
              <p:cNvSpPr/>
              <p:nvPr/>
            </p:nvSpPr>
            <p:spPr>
              <a:xfrm>
                <a:off x="6746594" y="5956746"/>
                <a:ext cx="494586" cy="276999"/>
              </a:xfrm>
              <a:prstGeom prst="rect">
                <a:avLst/>
              </a:prstGeom>
            </p:spPr>
            <p:txBody>
              <a:bodyPr wrap="square">
                <a:spAutoFit/>
              </a:bodyPr>
              <a:lstStyle/>
              <a:p>
                <a:r>
                  <a:rPr lang="en-US" sz="1200" dirty="0"/>
                  <a:t>Data</a:t>
                </a:r>
              </a:p>
            </p:txBody>
          </p:sp>
          <p:cxnSp>
            <p:nvCxnSpPr>
              <p:cNvPr id="138" name="Straight Arrow Connector 137">
                <a:extLst>
                  <a:ext uri="{FF2B5EF4-FFF2-40B4-BE49-F238E27FC236}">
                    <a16:creationId xmlns:a16="http://schemas.microsoft.com/office/drawing/2014/main" id="{D88DB5F3-56AA-3B4D-BF41-ACF98BC247B0}"/>
                  </a:ext>
                </a:extLst>
              </p:cNvPr>
              <p:cNvCxnSpPr>
                <a:cxnSpLocks/>
              </p:cNvCxnSpPr>
              <p:nvPr/>
            </p:nvCxnSpPr>
            <p:spPr>
              <a:xfrm flipH="1">
                <a:off x="6499301" y="6095246"/>
                <a:ext cx="257550" cy="0"/>
              </a:xfrm>
              <a:prstGeom prst="straightConnector1">
                <a:avLst/>
              </a:prstGeom>
              <a:ln w="12700">
                <a:solidFill>
                  <a:srgbClr val="0070C0"/>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41" name="Rectangle 140">
                <a:extLst>
                  <a:ext uri="{FF2B5EF4-FFF2-40B4-BE49-F238E27FC236}">
                    <a16:creationId xmlns:a16="http://schemas.microsoft.com/office/drawing/2014/main" id="{A890A2BE-E2CD-654A-9A26-DF6B61B93B08}"/>
                  </a:ext>
                </a:extLst>
              </p:cNvPr>
              <p:cNvSpPr/>
              <p:nvPr/>
            </p:nvSpPr>
            <p:spPr>
              <a:xfrm>
                <a:off x="7511697" y="5956746"/>
                <a:ext cx="834620" cy="276999"/>
              </a:xfrm>
              <a:prstGeom prst="rect">
                <a:avLst/>
              </a:prstGeom>
            </p:spPr>
            <p:txBody>
              <a:bodyPr wrap="square">
                <a:spAutoFit/>
              </a:bodyPr>
              <a:lstStyle/>
              <a:p>
                <a:r>
                  <a:rPr lang="en-US" sz="1200" dirty="0" err="1"/>
                  <a:t>NRGCoin</a:t>
                </a:r>
                <a:endParaRPr lang="en-US" sz="1200" dirty="0"/>
              </a:p>
            </p:txBody>
          </p:sp>
          <p:cxnSp>
            <p:nvCxnSpPr>
              <p:cNvPr id="142" name="Straight Arrow Connector 141">
                <a:extLst>
                  <a:ext uri="{FF2B5EF4-FFF2-40B4-BE49-F238E27FC236}">
                    <a16:creationId xmlns:a16="http://schemas.microsoft.com/office/drawing/2014/main" id="{F675781E-C1D4-EA46-B66C-9D8CBE7A645E}"/>
                  </a:ext>
                </a:extLst>
              </p:cNvPr>
              <p:cNvCxnSpPr>
                <a:cxnSpLocks/>
              </p:cNvCxnSpPr>
              <p:nvPr/>
            </p:nvCxnSpPr>
            <p:spPr>
              <a:xfrm flipH="1">
                <a:off x="7264404" y="6095246"/>
                <a:ext cx="257550" cy="0"/>
              </a:xfrm>
              <a:prstGeom prst="straightConnector1">
                <a:avLst/>
              </a:prstGeom>
              <a:ln w="12700">
                <a:solidFill>
                  <a:schemeClr val="accent4"/>
                </a:solidFill>
                <a:prstDash val="lgDashDot"/>
                <a:tailEnd type="none"/>
              </a:ln>
            </p:spPr>
            <p:style>
              <a:lnRef idx="1">
                <a:schemeClr val="accent1"/>
              </a:lnRef>
              <a:fillRef idx="0">
                <a:schemeClr val="accent1"/>
              </a:fillRef>
              <a:effectRef idx="0">
                <a:schemeClr val="accent1"/>
              </a:effectRef>
              <a:fontRef idx="minor">
                <a:schemeClr val="tx1"/>
              </a:fontRef>
            </p:style>
          </p:cxnSp>
          <p:sp>
            <p:nvSpPr>
              <p:cNvPr id="145" name="Rectangle 144">
                <a:extLst>
                  <a:ext uri="{FF2B5EF4-FFF2-40B4-BE49-F238E27FC236}">
                    <a16:creationId xmlns:a16="http://schemas.microsoft.com/office/drawing/2014/main" id="{E6059A33-8C1E-E840-9D77-9F4C65C55413}"/>
                  </a:ext>
                </a:extLst>
              </p:cNvPr>
              <p:cNvSpPr/>
              <p:nvPr/>
            </p:nvSpPr>
            <p:spPr>
              <a:xfrm>
                <a:off x="8563616" y="5956746"/>
                <a:ext cx="679511" cy="276999"/>
              </a:xfrm>
              <a:prstGeom prst="rect">
                <a:avLst/>
              </a:prstGeom>
            </p:spPr>
            <p:txBody>
              <a:bodyPr wrap="square">
                <a:spAutoFit/>
              </a:bodyPr>
              <a:lstStyle/>
              <a:p>
                <a:r>
                  <a:rPr lang="en-US" sz="1200" dirty="0"/>
                  <a:t>Money</a:t>
                </a:r>
              </a:p>
            </p:txBody>
          </p:sp>
          <p:cxnSp>
            <p:nvCxnSpPr>
              <p:cNvPr id="146" name="Straight Arrow Connector 145">
                <a:extLst>
                  <a:ext uri="{FF2B5EF4-FFF2-40B4-BE49-F238E27FC236}">
                    <a16:creationId xmlns:a16="http://schemas.microsoft.com/office/drawing/2014/main" id="{411F0D70-9C38-5144-A73E-D00C64CCD78F}"/>
                  </a:ext>
                </a:extLst>
              </p:cNvPr>
              <p:cNvCxnSpPr>
                <a:cxnSpLocks/>
              </p:cNvCxnSpPr>
              <p:nvPr/>
            </p:nvCxnSpPr>
            <p:spPr>
              <a:xfrm flipH="1">
                <a:off x="8316324" y="6095246"/>
                <a:ext cx="257550" cy="0"/>
              </a:xfrm>
              <a:prstGeom prst="straightConnector1">
                <a:avLst/>
              </a:prstGeom>
              <a:ln w="12700">
                <a:solidFill>
                  <a:schemeClr val="accent6"/>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47" name="Rectangle 146">
                <a:extLst>
                  <a:ext uri="{FF2B5EF4-FFF2-40B4-BE49-F238E27FC236}">
                    <a16:creationId xmlns:a16="http://schemas.microsoft.com/office/drawing/2014/main" id="{52E0F4B1-15E5-0A45-BB1F-6AD2A6B9D61D}"/>
                  </a:ext>
                </a:extLst>
              </p:cNvPr>
              <p:cNvSpPr/>
              <p:nvPr/>
            </p:nvSpPr>
            <p:spPr>
              <a:xfrm>
                <a:off x="4071158" y="5971630"/>
                <a:ext cx="5171970" cy="27699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978936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1C33F0E-9BA1-DE42-BE53-569936FD54EC}"/>
              </a:ext>
            </a:extLst>
          </p:cNvPr>
          <p:cNvGrpSpPr/>
          <p:nvPr/>
        </p:nvGrpSpPr>
        <p:grpSpPr>
          <a:xfrm>
            <a:off x="2622807" y="1837591"/>
            <a:ext cx="6767510" cy="2322576"/>
            <a:chOff x="447111" y="4102633"/>
            <a:chExt cx="6377543" cy="2163687"/>
          </a:xfrm>
        </p:grpSpPr>
        <p:grpSp>
          <p:nvGrpSpPr>
            <p:cNvPr id="5" name="Group 4">
              <a:extLst>
                <a:ext uri="{FF2B5EF4-FFF2-40B4-BE49-F238E27FC236}">
                  <a16:creationId xmlns:a16="http://schemas.microsoft.com/office/drawing/2014/main" id="{669749ED-BF9E-FA44-AFCA-7D7864F4D122}"/>
                </a:ext>
              </a:extLst>
            </p:cNvPr>
            <p:cNvGrpSpPr/>
            <p:nvPr/>
          </p:nvGrpSpPr>
          <p:grpSpPr>
            <a:xfrm>
              <a:off x="2324979" y="5453266"/>
              <a:ext cx="3818529" cy="813054"/>
              <a:chOff x="2324979" y="5453266"/>
              <a:chExt cx="3818529" cy="813054"/>
            </a:xfrm>
          </p:grpSpPr>
          <p:pic>
            <p:nvPicPr>
              <p:cNvPr id="38" name="Picture 37">
                <a:extLst>
                  <a:ext uri="{FF2B5EF4-FFF2-40B4-BE49-F238E27FC236}">
                    <a16:creationId xmlns:a16="http://schemas.microsoft.com/office/drawing/2014/main" id="{F3648DEC-3B38-C24B-9322-AB92791C720B}"/>
                  </a:ext>
                </a:extLst>
              </p:cNvPr>
              <p:cNvPicPr>
                <a:picLocks noChangeAspect="1"/>
              </p:cNvPicPr>
              <p:nvPr/>
            </p:nvPicPr>
            <p:blipFill>
              <a:blip r:embed="rId2"/>
              <a:stretch>
                <a:fillRect/>
              </a:stretch>
            </p:blipFill>
            <p:spPr>
              <a:xfrm>
                <a:off x="5161249" y="5736167"/>
                <a:ext cx="506697" cy="506697"/>
              </a:xfrm>
              <a:prstGeom prst="rect">
                <a:avLst/>
              </a:prstGeom>
            </p:spPr>
          </p:pic>
          <p:pic>
            <p:nvPicPr>
              <p:cNvPr id="39" name="Picture 38">
                <a:extLst>
                  <a:ext uri="{FF2B5EF4-FFF2-40B4-BE49-F238E27FC236}">
                    <a16:creationId xmlns:a16="http://schemas.microsoft.com/office/drawing/2014/main" id="{5A5C9172-0345-2948-961C-DAF0713617EE}"/>
                  </a:ext>
                </a:extLst>
              </p:cNvPr>
              <p:cNvPicPr>
                <a:picLocks noChangeAspect="1"/>
              </p:cNvPicPr>
              <p:nvPr/>
            </p:nvPicPr>
            <p:blipFill>
              <a:blip r:embed="rId3"/>
              <a:stretch>
                <a:fillRect/>
              </a:stretch>
            </p:blipFill>
            <p:spPr>
              <a:xfrm>
                <a:off x="4436558" y="5453266"/>
                <a:ext cx="366322" cy="366322"/>
              </a:xfrm>
              <a:prstGeom prst="rect">
                <a:avLst/>
              </a:prstGeom>
            </p:spPr>
          </p:pic>
          <p:pic>
            <p:nvPicPr>
              <p:cNvPr id="40" name="Picture 39">
                <a:extLst>
                  <a:ext uri="{FF2B5EF4-FFF2-40B4-BE49-F238E27FC236}">
                    <a16:creationId xmlns:a16="http://schemas.microsoft.com/office/drawing/2014/main" id="{4B07E4EB-4CA5-3645-A8FA-261BB2C8C3B4}"/>
                  </a:ext>
                </a:extLst>
              </p:cNvPr>
              <p:cNvPicPr>
                <a:picLocks noChangeAspect="1"/>
              </p:cNvPicPr>
              <p:nvPr/>
            </p:nvPicPr>
            <p:blipFill>
              <a:blip r:embed="rId4"/>
              <a:stretch>
                <a:fillRect/>
              </a:stretch>
            </p:blipFill>
            <p:spPr>
              <a:xfrm>
                <a:off x="4694334" y="5754455"/>
                <a:ext cx="484632" cy="484632"/>
              </a:xfrm>
              <a:prstGeom prst="rect">
                <a:avLst/>
              </a:prstGeom>
            </p:spPr>
          </p:pic>
          <p:pic>
            <p:nvPicPr>
              <p:cNvPr id="41" name="Picture 40">
                <a:extLst>
                  <a:ext uri="{FF2B5EF4-FFF2-40B4-BE49-F238E27FC236}">
                    <a16:creationId xmlns:a16="http://schemas.microsoft.com/office/drawing/2014/main" id="{CD41B6F6-B21D-8E45-ADF7-1AE8A3DA6FF1}"/>
                  </a:ext>
                </a:extLst>
              </p:cNvPr>
              <p:cNvPicPr>
                <a:picLocks noChangeAspect="1"/>
              </p:cNvPicPr>
              <p:nvPr/>
            </p:nvPicPr>
            <p:blipFill>
              <a:blip r:embed="rId5"/>
              <a:stretch>
                <a:fillRect/>
              </a:stretch>
            </p:blipFill>
            <p:spPr>
              <a:xfrm>
                <a:off x="3902958" y="5461359"/>
                <a:ext cx="361049" cy="361049"/>
              </a:xfrm>
              <a:prstGeom prst="rect">
                <a:avLst/>
              </a:prstGeom>
            </p:spPr>
          </p:pic>
          <p:pic>
            <p:nvPicPr>
              <p:cNvPr id="42" name="Picture 41">
                <a:extLst>
                  <a:ext uri="{FF2B5EF4-FFF2-40B4-BE49-F238E27FC236}">
                    <a16:creationId xmlns:a16="http://schemas.microsoft.com/office/drawing/2014/main" id="{062737B0-EF22-5943-8B5D-A8ADB027EA79}"/>
                  </a:ext>
                </a:extLst>
              </p:cNvPr>
              <p:cNvPicPr>
                <a:picLocks noChangeAspect="1"/>
              </p:cNvPicPr>
              <p:nvPr/>
            </p:nvPicPr>
            <p:blipFill>
              <a:blip r:embed="rId6"/>
              <a:stretch>
                <a:fillRect/>
              </a:stretch>
            </p:blipFill>
            <p:spPr>
              <a:xfrm>
                <a:off x="2695277" y="5725698"/>
                <a:ext cx="540622" cy="540622"/>
              </a:xfrm>
              <a:prstGeom prst="rect">
                <a:avLst/>
              </a:prstGeom>
            </p:spPr>
          </p:pic>
          <p:pic>
            <p:nvPicPr>
              <p:cNvPr id="43" name="Picture 42">
                <a:extLst>
                  <a:ext uri="{FF2B5EF4-FFF2-40B4-BE49-F238E27FC236}">
                    <a16:creationId xmlns:a16="http://schemas.microsoft.com/office/drawing/2014/main" id="{C9DAEFBF-1CDE-0042-A930-A17E0D8B6DD2}"/>
                  </a:ext>
                </a:extLst>
              </p:cNvPr>
              <p:cNvPicPr>
                <a:picLocks noChangeAspect="1"/>
              </p:cNvPicPr>
              <p:nvPr/>
            </p:nvPicPr>
            <p:blipFill>
              <a:blip r:embed="rId7"/>
              <a:stretch>
                <a:fillRect/>
              </a:stretch>
            </p:blipFill>
            <p:spPr>
              <a:xfrm>
                <a:off x="3090939" y="5562592"/>
                <a:ext cx="459837" cy="652897"/>
              </a:xfrm>
              <a:prstGeom prst="rect">
                <a:avLst/>
              </a:prstGeom>
            </p:spPr>
          </p:pic>
          <p:pic>
            <p:nvPicPr>
              <p:cNvPr id="44" name="Picture 43">
                <a:extLst>
                  <a:ext uri="{FF2B5EF4-FFF2-40B4-BE49-F238E27FC236}">
                    <a16:creationId xmlns:a16="http://schemas.microsoft.com/office/drawing/2014/main" id="{789A943E-B6F4-8F45-ABD9-3F56A7AA8200}"/>
                  </a:ext>
                </a:extLst>
              </p:cNvPr>
              <p:cNvPicPr>
                <a:picLocks noChangeAspect="1"/>
              </p:cNvPicPr>
              <p:nvPr/>
            </p:nvPicPr>
            <p:blipFill rotWithShape="1">
              <a:blip r:embed="rId8"/>
              <a:srcRect t="44803"/>
              <a:stretch/>
            </p:blipFill>
            <p:spPr>
              <a:xfrm>
                <a:off x="3358004" y="5894461"/>
                <a:ext cx="644025" cy="355480"/>
              </a:xfrm>
              <a:prstGeom prst="rect">
                <a:avLst/>
              </a:prstGeom>
            </p:spPr>
          </p:pic>
          <p:pic>
            <p:nvPicPr>
              <p:cNvPr id="45" name="Picture 44">
                <a:extLst>
                  <a:ext uri="{FF2B5EF4-FFF2-40B4-BE49-F238E27FC236}">
                    <a16:creationId xmlns:a16="http://schemas.microsoft.com/office/drawing/2014/main" id="{CC2E4B30-2E72-E84A-800E-64F539236718}"/>
                  </a:ext>
                </a:extLst>
              </p:cNvPr>
              <p:cNvPicPr>
                <a:picLocks noChangeAspect="1"/>
              </p:cNvPicPr>
              <p:nvPr/>
            </p:nvPicPr>
            <p:blipFill>
              <a:blip r:embed="rId9"/>
              <a:stretch>
                <a:fillRect/>
              </a:stretch>
            </p:blipFill>
            <p:spPr>
              <a:xfrm>
                <a:off x="5576253" y="5695905"/>
                <a:ext cx="567255" cy="567255"/>
              </a:xfrm>
              <a:prstGeom prst="rect">
                <a:avLst/>
              </a:prstGeom>
            </p:spPr>
          </p:pic>
          <p:pic>
            <p:nvPicPr>
              <p:cNvPr id="46" name="Picture 45">
                <a:extLst>
                  <a:ext uri="{FF2B5EF4-FFF2-40B4-BE49-F238E27FC236}">
                    <a16:creationId xmlns:a16="http://schemas.microsoft.com/office/drawing/2014/main" id="{18918A7E-CB93-4F42-A9F4-7B71D11E5E9F}"/>
                  </a:ext>
                </a:extLst>
              </p:cNvPr>
              <p:cNvPicPr>
                <a:picLocks noChangeAspect="1"/>
              </p:cNvPicPr>
              <p:nvPr/>
            </p:nvPicPr>
            <p:blipFill>
              <a:blip r:embed="rId10"/>
              <a:stretch>
                <a:fillRect/>
              </a:stretch>
            </p:blipFill>
            <p:spPr>
              <a:xfrm>
                <a:off x="2324979" y="5873108"/>
                <a:ext cx="350719" cy="350719"/>
              </a:xfrm>
              <a:prstGeom prst="rect">
                <a:avLst/>
              </a:prstGeom>
            </p:spPr>
          </p:pic>
          <p:pic>
            <p:nvPicPr>
              <p:cNvPr id="47" name="Picture 46">
                <a:extLst>
                  <a:ext uri="{FF2B5EF4-FFF2-40B4-BE49-F238E27FC236}">
                    <a16:creationId xmlns:a16="http://schemas.microsoft.com/office/drawing/2014/main" id="{8C8F7F7E-F924-4548-9B55-E3F64D632BA1}"/>
                  </a:ext>
                </a:extLst>
              </p:cNvPr>
              <p:cNvPicPr>
                <a:picLocks noChangeAspect="1"/>
              </p:cNvPicPr>
              <p:nvPr/>
            </p:nvPicPr>
            <p:blipFill>
              <a:blip r:embed="rId11"/>
              <a:stretch>
                <a:fillRect/>
              </a:stretch>
            </p:blipFill>
            <p:spPr>
              <a:xfrm>
                <a:off x="4137433" y="5834682"/>
                <a:ext cx="396582" cy="396582"/>
              </a:xfrm>
              <a:prstGeom prst="rect">
                <a:avLst/>
              </a:prstGeom>
            </p:spPr>
          </p:pic>
          <p:pic>
            <p:nvPicPr>
              <p:cNvPr id="48" name="Picture 47">
                <a:extLst>
                  <a:ext uri="{FF2B5EF4-FFF2-40B4-BE49-F238E27FC236}">
                    <a16:creationId xmlns:a16="http://schemas.microsoft.com/office/drawing/2014/main" id="{494085B6-3E22-E940-868F-0A6ED83EE331}"/>
                  </a:ext>
                </a:extLst>
              </p:cNvPr>
              <p:cNvPicPr>
                <a:picLocks noChangeAspect="1"/>
              </p:cNvPicPr>
              <p:nvPr/>
            </p:nvPicPr>
            <p:blipFill>
              <a:blip r:embed="rId12"/>
              <a:stretch>
                <a:fillRect/>
              </a:stretch>
            </p:blipFill>
            <p:spPr>
              <a:xfrm>
                <a:off x="3440057" y="5628626"/>
                <a:ext cx="304523" cy="304523"/>
              </a:xfrm>
              <a:prstGeom prst="rect">
                <a:avLst/>
              </a:prstGeom>
            </p:spPr>
          </p:pic>
        </p:grpSp>
        <p:grpSp>
          <p:nvGrpSpPr>
            <p:cNvPr id="6" name="Group 5">
              <a:extLst>
                <a:ext uri="{FF2B5EF4-FFF2-40B4-BE49-F238E27FC236}">
                  <a16:creationId xmlns:a16="http://schemas.microsoft.com/office/drawing/2014/main" id="{C12C4DAE-1D64-3741-9716-FC465EEA8D8A}"/>
                </a:ext>
              </a:extLst>
            </p:cNvPr>
            <p:cNvGrpSpPr/>
            <p:nvPr/>
          </p:nvGrpSpPr>
          <p:grpSpPr>
            <a:xfrm>
              <a:off x="447111" y="4102633"/>
              <a:ext cx="6377543" cy="2159729"/>
              <a:chOff x="447111" y="4102633"/>
              <a:chExt cx="6377543" cy="2159729"/>
            </a:xfrm>
          </p:grpSpPr>
          <p:cxnSp>
            <p:nvCxnSpPr>
              <p:cNvPr id="7" name="Straight Connector 6">
                <a:extLst>
                  <a:ext uri="{FF2B5EF4-FFF2-40B4-BE49-F238E27FC236}">
                    <a16:creationId xmlns:a16="http://schemas.microsoft.com/office/drawing/2014/main" id="{61C92BFF-FE42-194F-8A41-B2CF9AF5AC78}"/>
                  </a:ext>
                </a:extLst>
              </p:cNvPr>
              <p:cNvCxnSpPr>
                <a:cxnSpLocks/>
              </p:cNvCxnSpPr>
              <p:nvPr/>
            </p:nvCxnSpPr>
            <p:spPr>
              <a:xfrm>
                <a:off x="1092853" y="4102633"/>
                <a:ext cx="0" cy="21542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DF30FB6-0331-7649-9628-643FEEEA4C08}"/>
                  </a:ext>
                </a:extLst>
              </p:cNvPr>
              <p:cNvCxnSpPr>
                <a:cxnSpLocks/>
              </p:cNvCxnSpPr>
              <p:nvPr/>
            </p:nvCxnSpPr>
            <p:spPr>
              <a:xfrm flipH="1">
                <a:off x="1089344" y="6256869"/>
                <a:ext cx="563899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8ECDFBB-F2C4-C44D-953A-C58C1997508F}"/>
                  </a:ext>
                </a:extLst>
              </p:cNvPr>
              <p:cNvGrpSpPr/>
              <p:nvPr/>
            </p:nvGrpSpPr>
            <p:grpSpPr>
              <a:xfrm>
                <a:off x="1079406" y="4102633"/>
                <a:ext cx="211862" cy="2051542"/>
                <a:chOff x="5899511" y="4117255"/>
                <a:chExt cx="5803999" cy="2051542"/>
              </a:xfrm>
            </p:grpSpPr>
            <p:cxnSp>
              <p:nvCxnSpPr>
                <p:cNvPr id="28" name="Straight Connector 27">
                  <a:extLst>
                    <a:ext uri="{FF2B5EF4-FFF2-40B4-BE49-F238E27FC236}">
                      <a16:creationId xmlns:a16="http://schemas.microsoft.com/office/drawing/2014/main" id="{92FD0DA6-CA89-C540-B264-3D48DB31DB6B}"/>
                    </a:ext>
                  </a:extLst>
                </p:cNvPr>
                <p:cNvCxnSpPr>
                  <a:cxnSpLocks/>
                </p:cNvCxnSpPr>
                <p:nvPr/>
              </p:nvCxnSpPr>
              <p:spPr>
                <a:xfrm flipH="1">
                  <a:off x="6267894" y="6168797"/>
                  <a:ext cx="54355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B103227-E1B2-6F40-AD2B-4AC2DC50A933}"/>
                    </a:ext>
                  </a:extLst>
                </p:cNvPr>
                <p:cNvCxnSpPr>
                  <a:cxnSpLocks/>
                </p:cNvCxnSpPr>
                <p:nvPr/>
              </p:nvCxnSpPr>
              <p:spPr>
                <a:xfrm flipH="1">
                  <a:off x="6267894" y="5946056"/>
                  <a:ext cx="54355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F49E4C5-1C3B-8B4C-8538-487889B41324}"/>
                    </a:ext>
                  </a:extLst>
                </p:cNvPr>
                <p:cNvCxnSpPr>
                  <a:cxnSpLocks/>
                </p:cNvCxnSpPr>
                <p:nvPr/>
              </p:nvCxnSpPr>
              <p:spPr>
                <a:xfrm flipH="1">
                  <a:off x="6267894" y="5710528"/>
                  <a:ext cx="54355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0AF671-8BDB-4344-864D-30BEDAA94A5C}"/>
                    </a:ext>
                  </a:extLst>
                </p:cNvPr>
                <p:cNvCxnSpPr>
                  <a:cxnSpLocks/>
                </p:cNvCxnSpPr>
                <p:nvPr/>
              </p:nvCxnSpPr>
              <p:spPr>
                <a:xfrm flipH="1">
                  <a:off x="6267894" y="5484237"/>
                  <a:ext cx="54355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C530FB1-2F06-4440-801D-A9A0368CA254}"/>
                    </a:ext>
                  </a:extLst>
                </p:cNvPr>
                <p:cNvCxnSpPr>
                  <a:cxnSpLocks/>
                </p:cNvCxnSpPr>
                <p:nvPr/>
              </p:nvCxnSpPr>
              <p:spPr>
                <a:xfrm flipH="1">
                  <a:off x="6267894" y="5253328"/>
                  <a:ext cx="54355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C27440D-B700-AA46-975A-12AB246B38DB}"/>
                    </a:ext>
                  </a:extLst>
                </p:cNvPr>
                <p:cNvCxnSpPr>
                  <a:cxnSpLocks/>
                </p:cNvCxnSpPr>
                <p:nvPr/>
              </p:nvCxnSpPr>
              <p:spPr>
                <a:xfrm flipH="1">
                  <a:off x="6267911" y="5027037"/>
                  <a:ext cx="543559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7ADB1FD-E422-0644-AA70-BE3266005CDF}"/>
                    </a:ext>
                  </a:extLst>
                </p:cNvPr>
                <p:cNvCxnSpPr>
                  <a:cxnSpLocks/>
                </p:cNvCxnSpPr>
                <p:nvPr/>
              </p:nvCxnSpPr>
              <p:spPr>
                <a:xfrm flipH="1">
                  <a:off x="6267911" y="4800746"/>
                  <a:ext cx="543559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73C2034-F503-4C4F-8AC0-8BAB0177EE18}"/>
                    </a:ext>
                  </a:extLst>
                </p:cNvPr>
                <p:cNvCxnSpPr>
                  <a:cxnSpLocks/>
                </p:cNvCxnSpPr>
                <p:nvPr/>
              </p:nvCxnSpPr>
              <p:spPr>
                <a:xfrm flipH="1">
                  <a:off x="6267911" y="4569837"/>
                  <a:ext cx="543559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89DDBDE-1EB0-D54F-8F7B-937DDC87F8DD}"/>
                    </a:ext>
                  </a:extLst>
                </p:cNvPr>
                <p:cNvCxnSpPr>
                  <a:cxnSpLocks/>
                </p:cNvCxnSpPr>
                <p:nvPr/>
              </p:nvCxnSpPr>
              <p:spPr>
                <a:xfrm flipH="1">
                  <a:off x="6267911" y="4343546"/>
                  <a:ext cx="543559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A0D59B1-F24B-DB48-8793-D1C66C290B91}"/>
                    </a:ext>
                  </a:extLst>
                </p:cNvPr>
                <p:cNvCxnSpPr>
                  <a:cxnSpLocks/>
                </p:cNvCxnSpPr>
                <p:nvPr/>
              </p:nvCxnSpPr>
              <p:spPr>
                <a:xfrm flipH="1">
                  <a:off x="5899511" y="4117255"/>
                  <a:ext cx="543558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938A54FF-1D2B-7F4D-A7BC-22C82DFC643E}"/>
                  </a:ext>
                </a:extLst>
              </p:cNvPr>
              <p:cNvSpPr txBox="1"/>
              <p:nvPr/>
            </p:nvSpPr>
            <p:spPr>
              <a:xfrm>
                <a:off x="712875" y="6000752"/>
                <a:ext cx="328936" cy="261610"/>
              </a:xfrm>
              <a:prstGeom prst="rect">
                <a:avLst/>
              </a:prstGeom>
              <a:noFill/>
            </p:spPr>
            <p:txBody>
              <a:bodyPr wrap="none" rtlCol="0">
                <a:spAutoFit/>
              </a:bodyPr>
              <a:lstStyle/>
              <a:p>
                <a:r>
                  <a:rPr lang="en-US" sz="1050" dirty="0"/>
                  <a:t>50</a:t>
                </a:r>
              </a:p>
            </p:txBody>
          </p:sp>
          <p:sp>
            <p:nvSpPr>
              <p:cNvPr id="11" name="TextBox 10">
                <a:extLst>
                  <a:ext uri="{FF2B5EF4-FFF2-40B4-BE49-F238E27FC236}">
                    <a16:creationId xmlns:a16="http://schemas.microsoft.com/office/drawing/2014/main" id="{DA4C304B-7876-924D-93C6-5FAF909D7C97}"/>
                  </a:ext>
                </a:extLst>
              </p:cNvPr>
              <p:cNvSpPr txBox="1"/>
              <p:nvPr/>
            </p:nvSpPr>
            <p:spPr>
              <a:xfrm>
                <a:off x="673601" y="5557406"/>
                <a:ext cx="401072" cy="261610"/>
              </a:xfrm>
              <a:prstGeom prst="rect">
                <a:avLst/>
              </a:prstGeom>
              <a:noFill/>
            </p:spPr>
            <p:txBody>
              <a:bodyPr wrap="none" rtlCol="0">
                <a:spAutoFit/>
              </a:bodyPr>
              <a:lstStyle/>
              <a:p>
                <a:r>
                  <a:rPr lang="en-US" sz="1050" dirty="0"/>
                  <a:t>150</a:t>
                </a:r>
              </a:p>
            </p:txBody>
          </p:sp>
          <p:sp>
            <p:nvSpPr>
              <p:cNvPr id="12" name="TextBox 11">
                <a:extLst>
                  <a:ext uri="{FF2B5EF4-FFF2-40B4-BE49-F238E27FC236}">
                    <a16:creationId xmlns:a16="http://schemas.microsoft.com/office/drawing/2014/main" id="{5A0FC8B7-88BC-2940-8C61-DC279EC3C048}"/>
                  </a:ext>
                </a:extLst>
              </p:cNvPr>
              <p:cNvSpPr txBox="1"/>
              <p:nvPr/>
            </p:nvSpPr>
            <p:spPr>
              <a:xfrm>
                <a:off x="673601" y="5100206"/>
                <a:ext cx="401072" cy="261610"/>
              </a:xfrm>
              <a:prstGeom prst="rect">
                <a:avLst/>
              </a:prstGeom>
              <a:noFill/>
            </p:spPr>
            <p:txBody>
              <a:bodyPr wrap="none" rtlCol="0">
                <a:spAutoFit/>
              </a:bodyPr>
              <a:lstStyle/>
              <a:p>
                <a:r>
                  <a:rPr lang="en-US" sz="1050" dirty="0"/>
                  <a:t>250</a:t>
                </a:r>
              </a:p>
            </p:txBody>
          </p:sp>
          <p:sp>
            <p:nvSpPr>
              <p:cNvPr id="13" name="TextBox 12">
                <a:extLst>
                  <a:ext uri="{FF2B5EF4-FFF2-40B4-BE49-F238E27FC236}">
                    <a16:creationId xmlns:a16="http://schemas.microsoft.com/office/drawing/2014/main" id="{B724B25B-F342-1F44-B8D7-266048131263}"/>
                  </a:ext>
                </a:extLst>
              </p:cNvPr>
              <p:cNvSpPr txBox="1"/>
              <p:nvPr/>
            </p:nvSpPr>
            <p:spPr>
              <a:xfrm>
                <a:off x="673601" y="4651254"/>
                <a:ext cx="401072" cy="261610"/>
              </a:xfrm>
              <a:prstGeom prst="rect">
                <a:avLst/>
              </a:prstGeom>
              <a:noFill/>
            </p:spPr>
            <p:txBody>
              <a:bodyPr wrap="none" rtlCol="0">
                <a:spAutoFit/>
              </a:bodyPr>
              <a:lstStyle/>
              <a:p>
                <a:r>
                  <a:rPr lang="en-US" sz="1050" dirty="0"/>
                  <a:t>350</a:t>
                </a:r>
              </a:p>
            </p:txBody>
          </p:sp>
          <p:sp>
            <p:nvSpPr>
              <p:cNvPr id="14" name="TextBox 13">
                <a:extLst>
                  <a:ext uri="{FF2B5EF4-FFF2-40B4-BE49-F238E27FC236}">
                    <a16:creationId xmlns:a16="http://schemas.microsoft.com/office/drawing/2014/main" id="{E3B52F5B-C1D6-7F40-8EBE-41E74C972E51}"/>
                  </a:ext>
                </a:extLst>
              </p:cNvPr>
              <p:cNvSpPr txBox="1"/>
              <p:nvPr/>
            </p:nvSpPr>
            <p:spPr>
              <a:xfrm>
                <a:off x="673601" y="4190424"/>
                <a:ext cx="401072" cy="261610"/>
              </a:xfrm>
              <a:prstGeom prst="rect">
                <a:avLst/>
              </a:prstGeom>
              <a:noFill/>
            </p:spPr>
            <p:txBody>
              <a:bodyPr wrap="none" rtlCol="0">
                <a:spAutoFit/>
              </a:bodyPr>
              <a:lstStyle/>
              <a:p>
                <a:r>
                  <a:rPr lang="en-US" sz="1050" dirty="0"/>
                  <a:t>450</a:t>
                </a:r>
              </a:p>
            </p:txBody>
          </p:sp>
          <p:grpSp>
            <p:nvGrpSpPr>
              <p:cNvPr id="15" name="Group 14">
                <a:extLst>
                  <a:ext uri="{FF2B5EF4-FFF2-40B4-BE49-F238E27FC236}">
                    <a16:creationId xmlns:a16="http://schemas.microsoft.com/office/drawing/2014/main" id="{8A6F5252-8FD4-0544-A54D-4F5599D72B35}"/>
                  </a:ext>
                </a:extLst>
              </p:cNvPr>
              <p:cNvGrpSpPr/>
              <p:nvPr/>
            </p:nvGrpSpPr>
            <p:grpSpPr>
              <a:xfrm>
                <a:off x="1092783" y="4375992"/>
                <a:ext cx="5496528" cy="1599360"/>
                <a:chOff x="6055058" y="4390614"/>
                <a:chExt cx="4023495" cy="1599360"/>
              </a:xfrm>
            </p:grpSpPr>
            <p:cxnSp>
              <p:nvCxnSpPr>
                <p:cNvPr id="25" name="Straight Connector 24">
                  <a:extLst>
                    <a:ext uri="{FF2B5EF4-FFF2-40B4-BE49-F238E27FC236}">
                      <a16:creationId xmlns:a16="http://schemas.microsoft.com/office/drawing/2014/main" id="{72363B91-E80F-E84F-AF29-BA49169EF8A3}"/>
                    </a:ext>
                  </a:extLst>
                </p:cNvPr>
                <p:cNvCxnSpPr>
                  <a:cxnSpLocks/>
                </p:cNvCxnSpPr>
                <p:nvPr/>
              </p:nvCxnSpPr>
              <p:spPr>
                <a:xfrm flipH="1">
                  <a:off x="6062472" y="5989974"/>
                  <a:ext cx="4016081" cy="0"/>
                </a:xfrm>
                <a:prstGeom prst="line">
                  <a:avLst/>
                </a:prstGeom>
                <a:ln w="12700">
                  <a:solidFill>
                    <a:schemeClr val="accent3">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7E33171-2F1D-0E4C-8523-A92B33E5FE5B}"/>
                    </a:ext>
                  </a:extLst>
                </p:cNvPr>
                <p:cNvCxnSpPr>
                  <a:cxnSpLocks/>
                </p:cNvCxnSpPr>
                <p:nvPr/>
              </p:nvCxnSpPr>
              <p:spPr>
                <a:xfrm flipH="1">
                  <a:off x="6059980" y="5225502"/>
                  <a:ext cx="4016081" cy="2222"/>
                </a:xfrm>
                <a:prstGeom prst="line">
                  <a:avLst/>
                </a:prstGeom>
                <a:ln w="12700">
                  <a:solidFill>
                    <a:schemeClr val="accent3">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74D5C10-D79B-FC42-A594-FE38C0781CBE}"/>
                    </a:ext>
                  </a:extLst>
                </p:cNvPr>
                <p:cNvCxnSpPr>
                  <a:cxnSpLocks/>
                </p:cNvCxnSpPr>
                <p:nvPr/>
              </p:nvCxnSpPr>
              <p:spPr>
                <a:xfrm flipH="1">
                  <a:off x="6055058" y="4390614"/>
                  <a:ext cx="4015223" cy="0"/>
                </a:xfrm>
                <a:prstGeom prst="line">
                  <a:avLst/>
                </a:prstGeom>
                <a:ln w="12700">
                  <a:solidFill>
                    <a:schemeClr val="accent3">
                      <a:alpha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510F3C8B-ABDF-7B46-BE57-81F9DFC9672F}"/>
                  </a:ext>
                </a:extLst>
              </p:cNvPr>
              <p:cNvSpPr txBox="1"/>
              <p:nvPr/>
            </p:nvSpPr>
            <p:spPr>
              <a:xfrm>
                <a:off x="1338629" y="5783713"/>
                <a:ext cx="870751" cy="215444"/>
              </a:xfrm>
              <a:prstGeom prst="rect">
                <a:avLst/>
              </a:prstGeom>
              <a:noFill/>
            </p:spPr>
            <p:txBody>
              <a:bodyPr wrap="none" rtlCol="0">
                <a:spAutoFit/>
              </a:bodyPr>
              <a:lstStyle/>
              <a:p>
                <a:r>
                  <a:rPr lang="en-US" sz="800" dirty="0">
                    <a:solidFill>
                      <a:schemeClr val="tx1">
                        <a:alpha val="64000"/>
                      </a:schemeClr>
                    </a:solidFill>
                  </a:rPr>
                  <a:t>80% Below 1990</a:t>
                </a:r>
              </a:p>
            </p:txBody>
          </p:sp>
          <p:sp>
            <p:nvSpPr>
              <p:cNvPr id="17" name="TextBox 16">
                <a:extLst>
                  <a:ext uri="{FF2B5EF4-FFF2-40B4-BE49-F238E27FC236}">
                    <a16:creationId xmlns:a16="http://schemas.microsoft.com/office/drawing/2014/main" id="{8A03DD76-01E1-1741-9F61-E8FF78897F24}"/>
                  </a:ext>
                </a:extLst>
              </p:cNvPr>
              <p:cNvSpPr txBox="1"/>
              <p:nvPr/>
            </p:nvSpPr>
            <p:spPr>
              <a:xfrm>
                <a:off x="1362608" y="5033369"/>
                <a:ext cx="870751" cy="215444"/>
              </a:xfrm>
              <a:prstGeom prst="rect">
                <a:avLst/>
              </a:prstGeom>
              <a:noFill/>
            </p:spPr>
            <p:txBody>
              <a:bodyPr wrap="none" rtlCol="0">
                <a:spAutoFit/>
              </a:bodyPr>
              <a:lstStyle/>
              <a:p>
                <a:r>
                  <a:rPr lang="en-US" sz="800" dirty="0">
                    <a:solidFill>
                      <a:schemeClr val="tx1">
                        <a:alpha val="64000"/>
                      </a:schemeClr>
                    </a:solidFill>
                  </a:rPr>
                  <a:t>40% Below 1990</a:t>
                </a:r>
              </a:p>
            </p:txBody>
          </p:sp>
          <p:sp>
            <p:nvSpPr>
              <p:cNvPr id="18" name="Freeform 17">
                <a:extLst>
                  <a:ext uri="{FF2B5EF4-FFF2-40B4-BE49-F238E27FC236}">
                    <a16:creationId xmlns:a16="http://schemas.microsoft.com/office/drawing/2014/main" id="{94CE8D55-D262-E447-A3E2-489FD68B995C}"/>
                  </a:ext>
                </a:extLst>
              </p:cNvPr>
              <p:cNvSpPr/>
              <p:nvPr/>
            </p:nvSpPr>
            <p:spPr>
              <a:xfrm>
                <a:off x="1110873" y="4220211"/>
                <a:ext cx="5488495" cy="1763301"/>
              </a:xfrm>
              <a:custGeom>
                <a:avLst/>
                <a:gdLst>
                  <a:gd name="connsiteX0" fmla="*/ 0 w 5620871"/>
                  <a:gd name="connsiteY0" fmla="*/ 209420 h 1802896"/>
                  <a:gd name="connsiteX1" fmla="*/ 188259 w 5620871"/>
                  <a:gd name="connsiteY1" fmla="*/ 115291 h 1802896"/>
                  <a:gd name="connsiteX2" fmla="*/ 416859 w 5620871"/>
                  <a:gd name="connsiteY2" fmla="*/ 34608 h 1802896"/>
                  <a:gd name="connsiteX3" fmla="*/ 591671 w 5620871"/>
                  <a:gd name="connsiteY3" fmla="*/ 81673 h 1802896"/>
                  <a:gd name="connsiteX4" fmla="*/ 712694 w 5620871"/>
                  <a:gd name="connsiteY4" fmla="*/ 27885 h 1802896"/>
                  <a:gd name="connsiteX5" fmla="*/ 820271 w 5620871"/>
                  <a:gd name="connsiteY5" fmla="*/ 81673 h 1802896"/>
                  <a:gd name="connsiteX6" fmla="*/ 1284194 w 5620871"/>
                  <a:gd name="connsiteY6" fmla="*/ 991 h 1802896"/>
                  <a:gd name="connsiteX7" fmla="*/ 1553135 w 5620871"/>
                  <a:gd name="connsiteY7" fmla="*/ 148908 h 1802896"/>
                  <a:gd name="connsiteX8" fmla="*/ 1882588 w 5620871"/>
                  <a:gd name="connsiteY8" fmla="*/ 122014 h 1802896"/>
                  <a:gd name="connsiteX9" fmla="*/ 2198594 w 5620871"/>
                  <a:gd name="connsiteY9" fmla="*/ 162355 h 1802896"/>
                  <a:gd name="connsiteX10" fmla="*/ 2554941 w 5620871"/>
                  <a:gd name="connsiteY10" fmla="*/ 229591 h 1802896"/>
                  <a:gd name="connsiteX11" fmla="*/ 3731559 w 5620871"/>
                  <a:gd name="connsiteY11" fmla="*/ 982626 h 1802896"/>
                  <a:gd name="connsiteX12" fmla="*/ 5620871 w 5620871"/>
                  <a:gd name="connsiteY12" fmla="*/ 1802896 h 180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871" h="1802896">
                    <a:moveTo>
                      <a:pt x="0" y="209420"/>
                    </a:moveTo>
                    <a:cubicBezTo>
                      <a:pt x="59391" y="176923"/>
                      <a:pt x="118782" y="144426"/>
                      <a:pt x="188259" y="115291"/>
                    </a:cubicBezTo>
                    <a:cubicBezTo>
                      <a:pt x="257736" y="86156"/>
                      <a:pt x="349624" y="40211"/>
                      <a:pt x="416859" y="34608"/>
                    </a:cubicBezTo>
                    <a:cubicBezTo>
                      <a:pt x="484094" y="29005"/>
                      <a:pt x="542365" y="82793"/>
                      <a:pt x="591671" y="81673"/>
                    </a:cubicBezTo>
                    <a:cubicBezTo>
                      <a:pt x="640977" y="80553"/>
                      <a:pt x="674594" y="27885"/>
                      <a:pt x="712694" y="27885"/>
                    </a:cubicBezTo>
                    <a:cubicBezTo>
                      <a:pt x="750794" y="27885"/>
                      <a:pt x="725021" y="86155"/>
                      <a:pt x="820271" y="81673"/>
                    </a:cubicBezTo>
                    <a:cubicBezTo>
                      <a:pt x="915521" y="77191"/>
                      <a:pt x="1162050" y="-10215"/>
                      <a:pt x="1284194" y="991"/>
                    </a:cubicBezTo>
                    <a:cubicBezTo>
                      <a:pt x="1406338" y="12197"/>
                      <a:pt x="1453403" y="128738"/>
                      <a:pt x="1553135" y="148908"/>
                    </a:cubicBezTo>
                    <a:cubicBezTo>
                      <a:pt x="1652867" y="169078"/>
                      <a:pt x="1775012" y="119773"/>
                      <a:pt x="1882588" y="122014"/>
                    </a:cubicBezTo>
                    <a:cubicBezTo>
                      <a:pt x="1990164" y="124255"/>
                      <a:pt x="2086535" y="144426"/>
                      <a:pt x="2198594" y="162355"/>
                    </a:cubicBezTo>
                    <a:cubicBezTo>
                      <a:pt x="2310653" y="180284"/>
                      <a:pt x="2299447" y="92879"/>
                      <a:pt x="2554941" y="229591"/>
                    </a:cubicBezTo>
                    <a:cubicBezTo>
                      <a:pt x="2810435" y="366303"/>
                      <a:pt x="3220571" y="720409"/>
                      <a:pt x="3731559" y="982626"/>
                    </a:cubicBezTo>
                    <a:cubicBezTo>
                      <a:pt x="4242547" y="1244844"/>
                      <a:pt x="5210736" y="1649376"/>
                      <a:pt x="5620871" y="1802896"/>
                    </a:cubicBezTo>
                  </a:path>
                </a:pathLst>
              </a:custGeom>
              <a:noFill/>
              <a:ln w="15875"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144B1F8D-1499-6543-B52B-E27EFE7E48E4}"/>
                  </a:ext>
                </a:extLst>
              </p:cNvPr>
              <p:cNvSpPr txBox="1"/>
              <p:nvPr/>
            </p:nvSpPr>
            <p:spPr>
              <a:xfrm>
                <a:off x="1178613" y="4308497"/>
                <a:ext cx="498855" cy="276999"/>
              </a:xfrm>
              <a:prstGeom prst="rect">
                <a:avLst/>
              </a:prstGeom>
              <a:noFill/>
            </p:spPr>
            <p:txBody>
              <a:bodyPr wrap="none" rtlCol="0">
                <a:spAutoFit/>
              </a:bodyPr>
              <a:lstStyle/>
              <a:p>
                <a:r>
                  <a:rPr lang="en-US" sz="1200" b="1" dirty="0"/>
                  <a:t>1990</a:t>
                </a:r>
              </a:p>
            </p:txBody>
          </p:sp>
          <p:sp>
            <p:nvSpPr>
              <p:cNvPr id="20" name="TextBox 19">
                <a:extLst>
                  <a:ext uri="{FF2B5EF4-FFF2-40B4-BE49-F238E27FC236}">
                    <a16:creationId xmlns:a16="http://schemas.microsoft.com/office/drawing/2014/main" id="{A7F9C5EF-170E-5840-8FE4-74DED35064DA}"/>
                  </a:ext>
                </a:extLst>
              </p:cNvPr>
              <p:cNvSpPr txBox="1"/>
              <p:nvPr/>
            </p:nvSpPr>
            <p:spPr>
              <a:xfrm>
                <a:off x="2805521" y="4353311"/>
                <a:ext cx="498855" cy="276999"/>
              </a:xfrm>
              <a:prstGeom prst="rect">
                <a:avLst/>
              </a:prstGeom>
              <a:noFill/>
            </p:spPr>
            <p:txBody>
              <a:bodyPr wrap="none" rtlCol="0">
                <a:spAutoFit/>
              </a:bodyPr>
              <a:lstStyle/>
              <a:p>
                <a:r>
                  <a:rPr lang="en-US" sz="1200" b="1" dirty="0"/>
                  <a:t>2017</a:t>
                </a:r>
              </a:p>
            </p:txBody>
          </p:sp>
          <p:sp>
            <p:nvSpPr>
              <p:cNvPr id="21" name="TextBox 20">
                <a:extLst>
                  <a:ext uri="{FF2B5EF4-FFF2-40B4-BE49-F238E27FC236}">
                    <a16:creationId xmlns:a16="http://schemas.microsoft.com/office/drawing/2014/main" id="{9BBAEC9F-6CA0-964A-BFF0-1B9B5072E3AB}"/>
                  </a:ext>
                </a:extLst>
              </p:cNvPr>
              <p:cNvSpPr txBox="1"/>
              <p:nvPr/>
            </p:nvSpPr>
            <p:spPr>
              <a:xfrm>
                <a:off x="3235899" y="4423239"/>
                <a:ext cx="498855" cy="276999"/>
              </a:xfrm>
              <a:prstGeom prst="rect">
                <a:avLst/>
              </a:prstGeom>
              <a:noFill/>
            </p:spPr>
            <p:txBody>
              <a:bodyPr wrap="none" rtlCol="0">
                <a:spAutoFit/>
              </a:bodyPr>
              <a:lstStyle/>
              <a:p>
                <a:r>
                  <a:rPr lang="en-US" sz="1200" b="1" dirty="0"/>
                  <a:t>2020</a:t>
                </a:r>
              </a:p>
            </p:txBody>
          </p:sp>
          <p:sp>
            <p:nvSpPr>
              <p:cNvPr id="22" name="TextBox 21">
                <a:extLst>
                  <a:ext uri="{FF2B5EF4-FFF2-40B4-BE49-F238E27FC236}">
                    <a16:creationId xmlns:a16="http://schemas.microsoft.com/office/drawing/2014/main" id="{8D02AF18-1D95-DA4C-9D55-AD035DC5D152}"/>
                  </a:ext>
                </a:extLst>
              </p:cNvPr>
              <p:cNvSpPr txBox="1"/>
              <p:nvPr/>
            </p:nvSpPr>
            <p:spPr>
              <a:xfrm>
                <a:off x="4572611" y="4892501"/>
                <a:ext cx="498855" cy="276999"/>
              </a:xfrm>
              <a:prstGeom prst="rect">
                <a:avLst/>
              </a:prstGeom>
              <a:noFill/>
            </p:spPr>
            <p:txBody>
              <a:bodyPr wrap="none" rtlCol="0">
                <a:spAutoFit/>
              </a:bodyPr>
              <a:lstStyle/>
              <a:p>
                <a:r>
                  <a:rPr lang="en-US" sz="1200" b="1" dirty="0"/>
                  <a:t>2030</a:t>
                </a:r>
              </a:p>
            </p:txBody>
          </p:sp>
          <p:sp>
            <p:nvSpPr>
              <p:cNvPr id="23" name="TextBox 22">
                <a:extLst>
                  <a:ext uri="{FF2B5EF4-FFF2-40B4-BE49-F238E27FC236}">
                    <a16:creationId xmlns:a16="http://schemas.microsoft.com/office/drawing/2014/main" id="{D800ED86-8AFD-BF4A-9D03-D96772C8E2D5}"/>
                  </a:ext>
                </a:extLst>
              </p:cNvPr>
              <p:cNvSpPr txBox="1"/>
              <p:nvPr/>
            </p:nvSpPr>
            <p:spPr>
              <a:xfrm>
                <a:off x="6325799" y="5587059"/>
                <a:ext cx="498855" cy="276999"/>
              </a:xfrm>
              <a:prstGeom prst="rect">
                <a:avLst/>
              </a:prstGeom>
              <a:noFill/>
            </p:spPr>
            <p:txBody>
              <a:bodyPr wrap="none" rtlCol="0">
                <a:spAutoFit/>
              </a:bodyPr>
              <a:lstStyle/>
              <a:p>
                <a:r>
                  <a:rPr lang="en-US" sz="1200" b="1" dirty="0"/>
                  <a:t>2050</a:t>
                </a:r>
              </a:p>
            </p:txBody>
          </p:sp>
          <p:sp>
            <p:nvSpPr>
              <p:cNvPr id="24" name="TextBox 23">
                <a:extLst>
                  <a:ext uri="{FF2B5EF4-FFF2-40B4-BE49-F238E27FC236}">
                    <a16:creationId xmlns:a16="http://schemas.microsoft.com/office/drawing/2014/main" id="{9938F8AB-164F-3C42-9BE8-86D74DF986E7}"/>
                  </a:ext>
                </a:extLst>
              </p:cNvPr>
              <p:cNvSpPr txBox="1"/>
              <p:nvPr/>
            </p:nvSpPr>
            <p:spPr>
              <a:xfrm rot="16200000">
                <a:off x="-323483" y="5088225"/>
                <a:ext cx="1818188" cy="276999"/>
              </a:xfrm>
              <a:prstGeom prst="rect">
                <a:avLst/>
              </a:prstGeom>
              <a:noFill/>
            </p:spPr>
            <p:txBody>
              <a:bodyPr wrap="square" rtlCol="0">
                <a:spAutoFit/>
              </a:bodyPr>
              <a:lstStyle/>
              <a:p>
                <a:r>
                  <a:rPr lang="en-US" sz="1200" dirty="0"/>
                  <a:t>Million Metric Tons of CO</a:t>
                </a:r>
                <a:r>
                  <a:rPr lang="en-US" sz="1200" baseline="-25000" dirty="0"/>
                  <a:t>2</a:t>
                </a:r>
              </a:p>
            </p:txBody>
          </p:sp>
        </p:grpSp>
      </p:grpSp>
      <p:sp>
        <p:nvSpPr>
          <p:cNvPr id="49" name="Rectangle 48">
            <a:extLst>
              <a:ext uri="{FF2B5EF4-FFF2-40B4-BE49-F238E27FC236}">
                <a16:creationId xmlns:a16="http://schemas.microsoft.com/office/drawing/2014/main" id="{21BB1E15-9530-FD43-867C-BE3BF576A9B7}"/>
              </a:ext>
            </a:extLst>
          </p:cNvPr>
          <p:cNvSpPr/>
          <p:nvPr/>
        </p:nvSpPr>
        <p:spPr>
          <a:xfrm>
            <a:off x="3253219" y="5309147"/>
            <a:ext cx="6468751" cy="338554"/>
          </a:xfrm>
          <a:prstGeom prst="rect">
            <a:avLst/>
          </a:prstGeom>
        </p:spPr>
        <p:txBody>
          <a:bodyPr>
            <a:spAutoFit/>
          </a:bodyPr>
          <a:lstStyle/>
          <a:p>
            <a:r>
              <a:rPr lang="en-US" sz="800" dirty="0"/>
              <a:t>Fig.1: Growth of Clean-Tech in the Energy Sector has reduced and will continue to reduce our carbon foot print. These technologies are leveraging resources management, government regulations and demand management to achieve these results. (Source: California Air Resources Board [CARB])</a:t>
            </a:r>
          </a:p>
        </p:txBody>
      </p:sp>
    </p:spTree>
    <p:extLst>
      <p:ext uri="{BB962C8B-B14F-4D97-AF65-F5344CB8AC3E}">
        <p14:creationId xmlns:p14="http://schemas.microsoft.com/office/powerpoint/2010/main" val="2450489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64">
            <a:extLst>
              <a:ext uri="{FF2B5EF4-FFF2-40B4-BE49-F238E27FC236}">
                <a16:creationId xmlns:a16="http://schemas.microsoft.com/office/drawing/2014/main" id="{19627A1C-BEF7-3249-97C1-BAE2B344A7A2}"/>
              </a:ext>
            </a:extLst>
          </p:cNvPr>
          <p:cNvGrpSpPr/>
          <p:nvPr/>
        </p:nvGrpSpPr>
        <p:grpSpPr>
          <a:xfrm>
            <a:off x="6750902" y="3012060"/>
            <a:ext cx="1083641" cy="598133"/>
            <a:chOff x="6459691" y="4813630"/>
            <a:chExt cx="1083641" cy="598133"/>
          </a:xfrm>
        </p:grpSpPr>
        <p:pic>
          <p:nvPicPr>
            <p:cNvPr id="5" name="Picture 4">
              <a:extLst>
                <a:ext uri="{FF2B5EF4-FFF2-40B4-BE49-F238E27FC236}">
                  <a16:creationId xmlns:a16="http://schemas.microsoft.com/office/drawing/2014/main" id="{AC61AF99-8FC1-4D47-9A5D-BE0CAA204908}"/>
                </a:ext>
              </a:extLst>
            </p:cNvPr>
            <p:cNvPicPr>
              <a:picLocks noChangeAspect="1"/>
            </p:cNvPicPr>
            <p:nvPr/>
          </p:nvPicPr>
          <p:blipFill rotWithShape="1">
            <a:blip r:embed="rId2"/>
            <a:srcRect t="44803"/>
            <a:stretch/>
          </p:blipFill>
          <p:spPr>
            <a:xfrm>
              <a:off x="6459691" y="4813630"/>
              <a:ext cx="1083641" cy="598133"/>
            </a:xfrm>
            <a:prstGeom prst="rect">
              <a:avLst/>
            </a:prstGeom>
          </p:spPr>
        </p:pic>
        <p:sp>
          <p:nvSpPr>
            <p:cNvPr id="6" name="Parallelogram 5">
              <a:extLst>
                <a:ext uri="{FF2B5EF4-FFF2-40B4-BE49-F238E27FC236}">
                  <a16:creationId xmlns:a16="http://schemas.microsoft.com/office/drawing/2014/main" id="{8087556B-2A2E-F848-8467-E52A75E53C2C}"/>
                </a:ext>
              </a:extLst>
            </p:cNvPr>
            <p:cNvSpPr/>
            <p:nvPr/>
          </p:nvSpPr>
          <p:spPr>
            <a:xfrm flipH="1">
              <a:off x="6818926" y="4884534"/>
              <a:ext cx="586526" cy="231571"/>
            </a:xfrm>
            <a:prstGeom prst="parallelogram">
              <a:avLst>
                <a:gd name="adj" fmla="val 8289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 name="Group 65">
            <a:extLst>
              <a:ext uri="{FF2B5EF4-FFF2-40B4-BE49-F238E27FC236}">
                <a16:creationId xmlns:a16="http://schemas.microsoft.com/office/drawing/2014/main" id="{14C44DB6-459A-3748-9AD0-683F01BD0347}"/>
              </a:ext>
            </a:extLst>
          </p:cNvPr>
          <p:cNvGrpSpPr/>
          <p:nvPr/>
        </p:nvGrpSpPr>
        <p:grpSpPr>
          <a:xfrm>
            <a:off x="6430905" y="518812"/>
            <a:ext cx="1403638" cy="831875"/>
            <a:chOff x="5752350" y="2696070"/>
            <a:chExt cx="1403638" cy="831875"/>
          </a:xfrm>
        </p:grpSpPr>
        <p:pic>
          <p:nvPicPr>
            <p:cNvPr id="7" name="Picture 6">
              <a:extLst>
                <a:ext uri="{FF2B5EF4-FFF2-40B4-BE49-F238E27FC236}">
                  <a16:creationId xmlns:a16="http://schemas.microsoft.com/office/drawing/2014/main" id="{99CD3505-6678-5A41-9B57-6B05BD252F72}"/>
                </a:ext>
              </a:extLst>
            </p:cNvPr>
            <p:cNvPicPr>
              <a:picLocks noChangeAspect="1"/>
            </p:cNvPicPr>
            <p:nvPr/>
          </p:nvPicPr>
          <p:blipFill rotWithShape="1">
            <a:blip r:embed="rId2"/>
            <a:srcRect t="44803"/>
            <a:stretch/>
          </p:blipFill>
          <p:spPr>
            <a:xfrm>
              <a:off x="6072347" y="2929812"/>
              <a:ext cx="1083641" cy="598133"/>
            </a:xfrm>
            <a:prstGeom prst="rect">
              <a:avLst/>
            </a:prstGeom>
          </p:spPr>
        </p:pic>
        <p:pic>
          <p:nvPicPr>
            <p:cNvPr id="9" name="Picture 8">
              <a:extLst>
                <a:ext uri="{FF2B5EF4-FFF2-40B4-BE49-F238E27FC236}">
                  <a16:creationId xmlns:a16="http://schemas.microsoft.com/office/drawing/2014/main" id="{91ED6B16-8F81-7A4F-B477-6D995E343984}"/>
                </a:ext>
              </a:extLst>
            </p:cNvPr>
            <p:cNvPicPr>
              <a:picLocks noChangeAspect="1"/>
            </p:cNvPicPr>
            <p:nvPr/>
          </p:nvPicPr>
          <p:blipFill>
            <a:blip r:embed="rId3"/>
            <a:stretch>
              <a:fillRect/>
            </a:stretch>
          </p:blipFill>
          <p:spPr>
            <a:xfrm>
              <a:off x="5752350" y="2696070"/>
              <a:ext cx="546125" cy="775414"/>
            </a:xfrm>
            <a:prstGeom prst="rect">
              <a:avLst/>
            </a:prstGeom>
          </p:spPr>
        </p:pic>
      </p:grpSp>
      <p:sp>
        <p:nvSpPr>
          <p:cNvPr id="87" name="Cloud 86">
            <a:extLst>
              <a:ext uri="{FF2B5EF4-FFF2-40B4-BE49-F238E27FC236}">
                <a16:creationId xmlns:a16="http://schemas.microsoft.com/office/drawing/2014/main" id="{9A1EB0A5-06F0-C04A-A9FB-2B586A8EAA50}"/>
              </a:ext>
            </a:extLst>
          </p:cNvPr>
          <p:cNvSpPr/>
          <p:nvPr/>
        </p:nvSpPr>
        <p:spPr>
          <a:xfrm>
            <a:off x="8126468" y="1798802"/>
            <a:ext cx="1220314" cy="980056"/>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Energy Market</a:t>
            </a:r>
          </a:p>
        </p:txBody>
      </p:sp>
      <p:sp>
        <p:nvSpPr>
          <p:cNvPr id="88" name="Arc 87">
            <a:extLst>
              <a:ext uri="{FF2B5EF4-FFF2-40B4-BE49-F238E27FC236}">
                <a16:creationId xmlns:a16="http://schemas.microsoft.com/office/drawing/2014/main" id="{8DF77F64-1275-2148-9D75-46EF74B5A0EB}"/>
              </a:ext>
            </a:extLst>
          </p:cNvPr>
          <p:cNvSpPr/>
          <p:nvPr/>
        </p:nvSpPr>
        <p:spPr>
          <a:xfrm>
            <a:off x="7035173" y="1117348"/>
            <a:ext cx="1681053" cy="1295653"/>
          </a:xfrm>
          <a:prstGeom prst="arc">
            <a:avLst>
              <a:gd name="adj1" fmla="val 16572804"/>
              <a:gd name="adj2" fmla="val 21072810"/>
            </a:avLst>
          </a:prstGeom>
          <a:ln>
            <a:solidFill>
              <a:schemeClr val="accent6"/>
            </a:solidFill>
            <a:prstDash val="sysDot"/>
            <a:headEnd type="triangle" w="med" len="med"/>
            <a:tailEnd type="none" w="med" len="med"/>
          </a:ln>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302B6190-25B0-4141-8A16-370B2B5EAAFA}"/>
              </a:ext>
            </a:extLst>
          </p:cNvPr>
          <p:cNvSpPr/>
          <p:nvPr/>
        </p:nvSpPr>
        <p:spPr>
          <a:xfrm>
            <a:off x="8465671" y="1017227"/>
            <a:ext cx="263214" cy="276999"/>
          </a:xfrm>
          <a:prstGeom prst="rect">
            <a:avLst/>
          </a:prstGeom>
        </p:spPr>
        <p:txBody>
          <a:bodyPr wrap="none">
            <a:spAutoFit/>
          </a:bodyPr>
          <a:lstStyle/>
          <a:p>
            <a:pPr algn="ctr"/>
            <a:r>
              <a:rPr lang="en-US" sz="1200" dirty="0"/>
              <a:t>$</a:t>
            </a:r>
            <a:endParaRPr lang="en-US" sz="1200" b="1" i="1" dirty="0"/>
          </a:p>
        </p:txBody>
      </p:sp>
      <p:sp>
        <p:nvSpPr>
          <p:cNvPr id="93" name="Arc 92">
            <a:extLst>
              <a:ext uri="{FF2B5EF4-FFF2-40B4-BE49-F238E27FC236}">
                <a16:creationId xmlns:a16="http://schemas.microsoft.com/office/drawing/2014/main" id="{A7E6AA0A-DE48-DA4C-85C3-F20AA5D1D424}"/>
              </a:ext>
            </a:extLst>
          </p:cNvPr>
          <p:cNvSpPr/>
          <p:nvPr/>
        </p:nvSpPr>
        <p:spPr>
          <a:xfrm rot="6092286">
            <a:off x="7289003" y="2014204"/>
            <a:ext cx="1681053" cy="1295653"/>
          </a:xfrm>
          <a:prstGeom prst="arc">
            <a:avLst>
              <a:gd name="adj1" fmla="val 16572804"/>
              <a:gd name="adj2" fmla="val 21072810"/>
            </a:avLst>
          </a:prstGeom>
          <a:ln>
            <a:solidFill>
              <a:schemeClr val="accent6"/>
            </a:solidFill>
            <a:prstDash val="sysDot"/>
            <a:headEnd type="triangle" w="med" len="med"/>
            <a:tailEnd type="none" w="med" len="med"/>
          </a:ln>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dirty="0"/>
          </a:p>
        </p:txBody>
      </p:sp>
      <p:sp>
        <p:nvSpPr>
          <p:cNvPr id="95" name="Rectangle 94">
            <a:extLst>
              <a:ext uri="{FF2B5EF4-FFF2-40B4-BE49-F238E27FC236}">
                <a16:creationId xmlns:a16="http://schemas.microsoft.com/office/drawing/2014/main" id="{2A776B72-19A7-F643-8801-2DBEF2529769}"/>
              </a:ext>
            </a:extLst>
          </p:cNvPr>
          <p:cNvSpPr/>
          <p:nvPr/>
        </p:nvSpPr>
        <p:spPr>
          <a:xfrm>
            <a:off x="8618975" y="3130904"/>
            <a:ext cx="263214" cy="276999"/>
          </a:xfrm>
          <a:prstGeom prst="rect">
            <a:avLst/>
          </a:prstGeom>
        </p:spPr>
        <p:txBody>
          <a:bodyPr wrap="none">
            <a:spAutoFit/>
          </a:bodyPr>
          <a:lstStyle/>
          <a:p>
            <a:pPr algn="ctr"/>
            <a:r>
              <a:rPr lang="en-US" sz="1200" dirty="0"/>
              <a:t>$</a:t>
            </a:r>
            <a:endParaRPr lang="en-US" sz="1200" b="1" i="1" dirty="0"/>
          </a:p>
        </p:txBody>
      </p:sp>
      <p:pic>
        <p:nvPicPr>
          <p:cNvPr id="2" name="Picture 1">
            <a:extLst>
              <a:ext uri="{FF2B5EF4-FFF2-40B4-BE49-F238E27FC236}">
                <a16:creationId xmlns:a16="http://schemas.microsoft.com/office/drawing/2014/main" id="{87853FE1-804F-0241-A728-D0FF02369C27}"/>
              </a:ext>
            </a:extLst>
          </p:cNvPr>
          <p:cNvPicPr>
            <a:picLocks noChangeAspect="1"/>
          </p:cNvPicPr>
          <p:nvPr/>
        </p:nvPicPr>
        <p:blipFill>
          <a:blip r:embed="rId4"/>
          <a:stretch>
            <a:fillRect/>
          </a:stretch>
        </p:blipFill>
        <p:spPr>
          <a:xfrm>
            <a:off x="6440517" y="1465489"/>
            <a:ext cx="1196541" cy="1196541"/>
          </a:xfrm>
          <a:prstGeom prst="rect">
            <a:avLst/>
          </a:prstGeom>
        </p:spPr>
      </p:pic>
      <p:cxnSp>
        <p:nvCxnSpPr>
          <p:cNvPr id="8" name="Straight Arrow Connector 7">
            <a:extLst>
              <a:ext uri="{FF2B5EF4-FFF2-40B4-BE49-F238E27FC236}">
                <a16:creationId xmlns:a16="http://schemas.microsoft.com/office/drawing/2014/main" id="{EDBD7ACF-B707-8345-BD34-D203A41F1E12}"/>
              </a:ext>
            </a:extLst>
          </p:cNvPr>
          <p:cNvCxnSpPr>
            <a:endCxn id="87" idx="2"/>
          </p:cNvCxnSpPr>
          <p:nvPr/>
        </p:nvCxnSpPr>
        <p:spPr>
          <a:xfrm>
            <a:off x="7696663" y="2288830"/>
            <a:ext cx="433590" cy="0"/>
          </a:xfrm>
          <a:prstGeom prst="straightConnector1">
            <a:avLst/>
          </a:prstGeom>
          <a:ln w="12700">
            <a:solidFill>
              <a:schemeClr val="accent6"/>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A90F2E3F-44E2-EF48-A361-DA3ACF002ECD}"/>
              </a:ext>
            </a:extLst>
          </p:cNvPr>
          <p:cNvSpPr/>
          <p:nvPr/>
        </p:nvSpPr>
        <p:spPr>
          <a:xfrm>
            <a:off x="7778700" y="1967934"/>
            <a:ext cx="263214" cy="276999"/>
          </a:xfrm>
          <a:prstGeom prst="rect">
            <a:avLst/>
          </a:prstGeom>
        </p:spPr>
        <p:txBody>
          <a:bodyPr wrap="none">
            <a:spAutoFit/>
          </a:bodyPr>
          <a:lstStyle/>
          <a:p>
            <a:pPr algn="ctr"/>
            <a:r>
              <a:rPr lang="en-US" sz="1200" dirty="0"/>
              <a:t>$</a:t>
            </a:r>
            <a:endParaRPr lang="en-US" sz="1200" b="1" i="1" dirty="0"/>
          </a:p>
        </p:txBody>
      </p:sp>
      <p:cxnSp>
        <p:nvCxnSpPr>
          <p:cNvPr id="106" name="Straight Connector 105">
            <a:extLst>
              <a:ext uri="{FF2B5EF4-FFF2-40B4-BE49-F238E27FC236}">
                <a16:creationId xmlns:a16="http://schemas.microsoft.com/office/drawing/2014/main" id="{1A091023-FDBD-4F40-89C7-A86CA597FC4B}"/>
              </a:ext>
            </a:extLst>
          </p:cNvPr>
          <p:cNvCxnSpPr>
            <a:cxnSpLocks/>
          </p:cNvCxnSpPr>
          <p:nvPr/>
        </p:nvCxnSpPr>
        <p:spPr>
          <a:xfrm>
            <a:off x="5469467" y="2407364"/>
            <a:ext cx="638507" cy="0"/>
          </a:xfrm>
          <a:prstGeom prst="line">
            <a:avLst/>
          </a:prstGeom>
          <a:ln w="3810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
        <p:nvSpPr>
          <p:cNvPr id="109" name="Arc 108">
            <a:extLst>
              <a:ext uri="{FF2B5EF4-FFF2-40B4-BE49-F238E27FC236}">
                <a16:creationId xmlns:a16="http://schemas.microsoft.com/office/drawing/2014/main" id="{9E210403-3397-4C43-8963-34123EBBADB1}"/>
              </a:ext>
            </a:extLst>
          </p:cNvPr>
          <p:cNvSpPr/>
          <p:nvPr/>
        </p:nvSpPr>
        <p:spPr>
          <a:xfrm rot="16200000">
            <a:off x="5780252" y="1266475"/>
            <a:ext cx="1681053" cy="1849478"/>
          </a:xfrm>
          <a:prstGeom prst="arc">
            <a:avLst>
              <a:gd name="adj1" fmla="val 16572804"/>
              <a:gd name="adj2" fmla="val 21072810"/>
            </a:avLst>
          </a:prstGeom>
          <a:ln>
            <a:prstDash val="lgDashDot"/>
            <a:headEnd type="triangle" w="med" len="med"/>
            <a:tailEnd type="triangle" w="med" len="med"/>
          </a:ln>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sp>
        <p:nvSpPr>
          <p:cNvPr id="110" name="Arc 109">
            <a:extLst>
              <a:ext uri="{FF2B5EF4-FFF2-40B4-BE49-F238E27FC236}">
                <a16:creationId xmlns:a16="http://schemas.microsoft.com/office/drawing/2014/main" id="{61072CCF-15D8-7C40-BDF9-43A99A0868E4}"/>
              </a:ext>
            </a:extLst>
          </p:cNvPr>
          <p:cNvSpPr/>
          <p:nvPr/>
        </p:nvSpPr>
        <p:spPr>
          <a:xfrm rot="16200000" flipH="1">
            <a:off x="5755728" y="1624135"/>
            <a:ext cx="1718059" cy="1849478"/>
          </a:xfrm>
          <a:prstGeom prst="arc">
            <a:avLst>
              <a:gd name="adj1" fmla="val 16572804"/>
              <a:gd name="adj2" fmla="val 21072810"/>
            </a:avLst>
          </a:prstGeom>
          <a:ln>
            <a:prstDash val="lgDashDot"/>
            <a:headEnd type="none" w="med" len="med"/>
            <a:tailEnd type="triangle" w="med" len="med"/>
          </a:ln>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BDB19479-08F6-C642-8537-31761B86DCFB}"/>
              </a:ext>
            </a:extLst>
          </p:cNvPr>
          <p:cNvCxnSpPr/>
          <p:nvPr/>
        </p:nvCxnSpPr>
        <p:spPr>
          <a:xfrm>
            <a:off x="5997315" y="2244933"/>
            <a:ext cx="433590" cy="0"/>
          </a:xfrm>
          <a:prstGeom prst="straightConnector1">
            <a:avLst/>
          </a:prstGeom>
          <a:ln w="12700">
            <a:solidFill>
              <a:schemeClr val="accent4"/>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80B10C0-3F10-D14C-B5F1-E37DA4848EC6}"/>
              </a:ext>
            </a:extLst>
          </p:cNvPr>
          <p:cNvCxnSpPr>
            <a:cxnSpLocks/>
          </p:cNvCxnSpPr>
          <p:nvPr/>
        </p:nvCxnSpPr>
        <p:spPr>
          <a:xfrm>
            <a:off x="5876287" y="2175933"/>
            <a:ext cx="0" cy="245333"/>
          </a:xfrm>
          <a:prstGeom prst="line">
            <a:avLst/>
          </a:prstGeom>
          <a:ln w="28575">
            <a:solidFill>
              <a:schemeClr val="tx1">
                <a:lumMod val="50000"/>
                <a:lumOff val="50000"/>
              </a:schemeClr>
            </a:solidFill>
            <a:headEnd type="triangle"/>
            <a:tailEnd type="none"/>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21352CF8-85BF-DE43-9FEA-5995FC3D10A7}"/>
              </a:ext>
            </a:extLst>
          </p:cNvPr>
          <p:cNvCxnSpPr>
            <a:cxnSpLocks/>
          </p:cNvCxnSpPr>
          <p:nvPr/>
        </p:nvCxnSpPr>
        <p:spPr>
          <a:xfrm flipV="1">
            <a:off x="6028687" y="2387400"/>
            <a:ext cx="0" cy="205192"/>
          </a:xfrm>
          <a:prstGeom prst="line">
            <a:avLst/>
          </a:prstGeom>
          <a:ln w="28575">
            <a:solidFill>
              <a:schemeClr val="tx1">
                <a:lumMod val="50000"/>
                <a:lumOff val="50000"/>
              </a:schemeClr>
            </a:solidFill>
            <a:headEnd type="triangle"/>
            <a:tailEnd type="none"/>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2F2918B5-2D07-524F-9257-A1A95C523467}"/>
              </a:ext>
            </a:extLst>
          </p:cNvPr>
          <p:cNvSpPr/>
          <p:nvPr/>
        </p:nvSpPr>
        <p:spPr>
          <a:xfrm>
            <a:off x="5361349" y="2121483"/>
            <a:ext cx="481222" cy="276999"/>
          </a:xfrm>
          <a:prstGeom prst="rect">
            <a:avLst/>
          </a:prstGeom>
        </p:spPr>
        <p:txBody>
          <a:bodyPr wrap="none">
            <a:spAutoFit/>
          </a:bodyPr>
          <a:lstStyle/>
          <a:p>
            <a:r>
              <a:rPr lang="en-US" sz="1050" dirty="0"/>
              <a:t> </a:t>
            </a:r>
            <a:r>
              <a:rPr lang="en-US" sz="1200" dirty="0"/>
              <a:t>Grid</a:t>
            </a:r>
          </a:p>
        </p:txBody>
      </p:sp>
      <p:sp>
        <p:nvSpPr>
          <p:cNvPr id="23" name="Rectangle 22">
            <a:extLst>
              <a:ext uri="{FF2B5EF4-FFF2-40B4-BE49-F238E27FC236}">
                <a16:creationId xmlns:a16="http://schemas.microsoft.com/office/drawing/2014/main" id="{DA143CFD-06C3-4048-9C17-E79878DF2C22}"/>
              </a:ext>
            </a:extLst>
          </p:cNvPr>
          <p:cNvSpPr/>
          <p:nvPr/>
        </p:nvSpPr>
        <p:spPr>
          <a:xfrm>
            <a:off x="733582" y="3690010"/>
            <a:ext cx="4361609" cy="1512924"/>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D7CD67A7-7F1F-764A-8552-D6A7C2A65B5C}"/>
              </a:ext>
            </a:extLst>
          </p:cNvPr>
          <p:cNvSpPr/>
          <p:nvPr/>
        </p:nvSpPr>
        <p:spPr>
          <a:xfrm>
            <a:off x="898118" y="3823947"/>
            <a:ext cx="1032095" cy="6246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EV Charging Station</a:t>
            </a:r>
          </a:p>
        </p:txBody>
      </p:sp>
      <p:pic>
        <p:nvPicPr>
          <p:cNvPr id="25" name="Graphic 24">
            <a:extLst>
              <a:ext uri="{FF2B5EF4-FFF2-40B4-BE49-F238E27FC236}">
                <a16:creationId xmlns:a16="http://schemas.microsoft.com/office/drawing/2014/main" id="{B29780B1-829C-F846-A309-178CC64F1574}"/>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5972" t="47103" r="77293" b="5316"/>
          <a:stretch/>
        </p:blipFill>
        <p:spPr>
          <a:xfrm rot="16200000">
            <a:off x="1201255" y="4275379"/>
            <a:ext cx="620360" cy="1234750"/>
          </a:xfrm>
          <a:prstGeom prst="rect">
            <a:avLst/>
          </a:prstGeom>
        </p:spPr>
      </p:pic>
      <p:sp>
        <p:nvSpPr>
          <p:cNvPr id="26" name="Rectangle 25">
            <a:extLst>
              <a:ext uri="{FF2B5EF4-FFF2-40B4-BE49-F238E27FC236}">
                <a16:creationId xmlns:a16="http://schemas.microsoft.com/office/drawing/2014/main" id="{BAF440C3-1F38-EF40-B27D-5E5892B73D46}"/>
              </a:ext>
            </a:extLst>
          </p:cNvPr>
          <p:cNvSpPr/>
          <p:nvPr/>
        </p:nvSpPr>
        <p:spPr>
          <a:xfrm rot="16200000">
            <a:off x="2607639" y="3913391"/>
            <a:ext cx="643348" cy="25325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a:t>Inverter</a:t>
            </a:r>
          </a:p>
        </p:txBody>
      </p:sp>
      <p:cxnSp>
        <p:nvCxnSpPr>
          <p:cNvPr id="27" name="Elbow Connector 26">
            <a:extLst>
              <a:ext uri="{FF2B5EF4-FFF2-40B4-BE49-F238E27FC236}">
                <a16:creationId xmlns:a16="http://schemas.microsoft.com/office/drawing/2014/main" id="{416C42D3-0AC3-F241-9126-DAC01A32B1FF}"/>
              </a:ext>
            </a:extLst>
          </p:cNvPr>
          <p:cNvCxnSpPr>
            <a:cxnSpLocks/>
            <a:stCxn id="26" idx="2"/>
            <a:endCxn id="34" idx="1"/>
          </p:cNvCxnSpPr>
          <p:nvPr/>
        </p:nvCxnSpPr>
        <p:spPr>
          <a:xfrm flipV="1">
            <a:off x="3055942" y="3798390"/>
            <a:ext cx="274590" cy="241630"/>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28" name="Elbow Connector 27">
            <a:extLst>
              <a:ext uri="{FF2B5EF4-FFF2-40B4-BE49-F238E27FC236}">
                <a16:creationId xmlns:a16="http://schemas.microsoft.com/office/drawing/2014/main" id="{10974519-FD85-4749-834B-AB298A738666}"/>
              </a:ext>
            </a:extLst>
          </p:cNvPr>
          <p:cNvCxnSpPr>
            <a:cxnSpLocks/>
            <a:stCxn id="26" idx="1"/>
          </p:cNvCxnSpPr>
          <p:nvPr/>
        </p:nvCxnSpPr>
        <p:spPr>
          <a:xfrm rot="5400000">
            <a:off x="2852714" y="4436711"/>
            <a:ext cx="151616" cy="1583"/>
          </a:xfrm>
          <a:prstGeom prst="bentConnector3">
            <a:avLst>
              <a:gd name="adj1" fmla="val 50000"/>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9" name="Elbow Connector 28">
            <a:extLst>
              <a:ext uri="{FF2B5EF4-FFF2-40B4-BE49-F238E27FC236}">
                <a16:creationId xmlns:a16="http://schemas.microsoft.com/office/drawing/2014/main" id="{860FC949-7BFE-DB4B-876B-F5AFFA8C9252}"/>
              </a:ext>
            </a:extLst>
          </p:cNvPr>
          <p:cNvCxnSpPr>
            <a:cxnSpLocks/>
            <a:stCxn id="34" idx="2"/>
          </p:cNvCxnSpPr>
          <p:nvPr/>
        </p:nvCxnSpPr>
        <p:spPr>
          <a:xfrm rot="5400000">
            <a:off x="3318984" y="4124547"/>
            <a:ext cx="339618" cy="767120"/>
          </a:xfrm>
          <a:prstGeom prst="bentConnector2">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30" name="Rectangle 29">
            <a:extLst>
              <a:ext uri="{FF2B5EF4-FFF2-40B4-BE49-F238E27FC236}">
                <a16:creationId xmlns:a16="http://schemas.microsoft.com/office/drawing/2014/main" id="{9BC2CE19-5742-BD4F-A9CE-0C9B0CB2B2F6}"/>
              </a:ext>
            </a:extLst>
          </p:cNvPr>
          <p:cNvSpPr/>
          <p:nvPr/>
        </p:nvSpPr>
        <p:spPr>
          <a:xfrm>
            <a:off x="2749656" y="4532408"/>
            <a:ext cx="352982" cy="261610"/>
          </a:xfrm>
          <a:prstGeom prst="rect">
            <a:avLst/>
          </a:prstGeom>
        </p:spPr>
        <p:txBody>
          <a:bodyPr wrap="none">
            <a:spAutoFit/>
          </a:bodyPr>
          <a:lstStyle/>
          <a:p>
            <a:r>
              <a:rPr lang="en-US" sz="1100" dirty="0"/>
              <a:t>M</a:t>
            </a:r>
            <a:r>
              <a:rPr lang="en-US" sz="1100" baseline="-25000" dirty="0"/>
              <a:t>1</a:t>
            </a:r>
          </a:p>
        </p:txBody>
      </p:sp>
      <p:sp>
        <p:nvSpPr>
          <p:cNvPr id="31" name="Rectangle 30">
            <a:extLst>
              <a:ext uri="{FF2B5EF4-FFF2-40B4-BE49-F238E27FC236}">
                <a16:creationId xmlns:a16="http://schemas.microsoft.com/office/drawing/2014/main" id="{83F2E365-92BA-F841-A152-F415FFD1D045}"/>
              </a:ext>
            </a:extLst>
          </p:cNvPr>
          <p:cNvSpPr/>
          <p:nvPr/>
        </p:nvSpPr>
        <p:spPr>
          <a:xfrm>
            <a:off x="3968195" y="4271676"/>
            <a:ext cx="308098" cy="261610"/>
          </a:xfrm>
          <a:prstGeom prst="rect">
            <a:avLst/>
          </a:prstGeom>
        </p:spPr>
        <p:txBody>
          <a:bodyPr wrap="none">
            <a:spAutoFit/>
          </a:bodyPr>
          <a:lstStyle/>
          <a:p>
            <a:r>
              <a:rPr lang="en-US" sz="1100" dirty="0"/>
              <a:t>C</a:t>
            </a:r>
            <a:r>
              <a:rPr lang="en-US" sz="1100" baseline="-25000" dirty="0"/>
              <a:t>1</a:t>
            </a:r>
          </a:p>
        </p:txBody>
      </p:sp>
      <p:sp>
        <p:nvSpPr>
          <p:cNvPr id="32" name="Rectangle 31">
            <a:extLst>
              <a:ext uri="{FF2B5EF4-FFF2-40B4-BE49-F238E27FC236}">
                <a16:creationId xmlns:a16="http://schemas.microsoft.com/office/drawing/2014/main" id="{4A3E4C14-7F75-7147-A463-1F02195A5262}"/>
              </a:ext>
            </a:extLst>
          </p:cNvPr>
          <p:cNvSpPr/>
          <p:nvPr/>
        </p:nvSpPr>
        <p:spPr>
          <a:xfrm>
            <a:off x="3035614" y="4071027"/>
            <a:ext cx="304892" cy="261610"/>
          </a:xfrm>
          <a:prstGeom prst="rect">
            <a:avLst/>
          </a:prstGeom>
        </p:spPr>
        <p:txBody>
          <a:bodyPr wrap="none">
            <a:spAutoFit/>
          </a:bodyPr>
          <a:lstStyle/>
          <a:p>
            <a:r>
              <a:rPr lang="en-US" sz="1100" dirty="0"/>
              <a:t>P</a:t>
            </a:r>
            <a:r>
              <a:rPr lang="en-US" sz="1100" baseline="-25000" dirty="0"/>
              <a:t>1</a:t>
            </a:r>
          </a:p>
        </p:txBody>
      </p:sp>
      <p:cxnSp>
        <p:nvCxnSpPr>
          <p:cNvPr id="33" name="Elbow Connector 32">
            <a:extLst>
              <a:ext uri="{FF2B5EF4-FFF2-40B4-BE49-F238E27FC236}">
                <a16:creationId xmlns:a16="http://schemas.microsoft.com/office/drawing/2014/main" id="{31FAC624-1764-E04A-8705-71C15B51C1A4}"/>
              </a:ext>
            </a:extLst>
          </p:cNvPr>
          <p:cNvCxnSpPr>
            <a:cxnSpLocks/>
            <a:stCxn id="24" idx="3"/>
            <a:endCxn id="26" idx="0"/>
          </p:cNvCxnSpPr>
          <p:nvPr/>
        </p:nvCxnSpPr>
        <p:spPr>
          <a:xfrm flipV="1">
            <a:off x="1930213" y="4040020"/>
            <a:ext cx="872471" cy="96272"/>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pic>
        <p:nvPicPr>
          <p:cNvPr id="34" name="Picture 33">
            <a:extLst>
              <a:ext uri="{FF2B5EF4-FFF2-40B4-BE49-F238E27FC236}">
                <a16:creationId xmlns:a16="http://schemas.microsoft.com/office/drawing/2014/main" id="{AD298EFC-9121-4541-806C-4A76CA93468E}"/>
              </a:ext>
            </a:extLst>
          </p:cNvPr>
          <p:cNvPicPr>
            <a:picLocks noChangeAspect="1"/>
          </p:cNvPicPr>
          <p:nvPr/>
        </p:nvPicPr>
        <p:blipFill rotWithShape="1">
          <a:blip r:embed="rId2"/>
          <a:srcRect t="352"/>
          <a:stretch/>
        </p:blipFill>
        <p:spPr>
          <a:xfrm>
            <a:off x="3330532" y="3258481"/>
            <a:ext cx="1083641" cy="1079817"/>
          </a:xfrm>
          <a:prstGeom prst="rect">
            <a:avLst/>
          </a:prstGeom>
        </p:spPr>
      </p:pic>
      <p:pic>
        <p:nvPicPr>
          <p:cNvPr id="35" name="Picture 34">
            <a:extLst>
              <a:ext uri="{FF2B5EF4-FFF2-40B4-BE49-F238E27FC236}">
                <a16:creationId xmlns:a16="http://schemas.microsoft.com/office/drawing/2014/main" id="{3D39EACD-7412-CC40-8531-635A01AA19F1}"/>
              </a:ext>
            </a:extLst>
          </p:cNvPr>
          <p:cNvPicPr>
            <a:picLocks noChangeAspect="1"/>
          </p:cNvPicPr>
          <p:nvPr/>
        </p:nvPicPr>
        <p:blipFill rotWithShape="1">
          <a:blip r:embed="rId2"/>
          <a:srcRect t="44762" b="-1"/>
          <a:stretch/>
        </p:blipFill>
        <p:spPr>
          <a:xfrm>
            <a:off x="3799545" y="4623526"/>
            <a:ext cx="1083641" cy="598577"/>
          </a:xfrm>
          <a:prstGeom prst="rect">
            <a:avLst/>
          </a:prstGeom>
        </p:spPr>
      </p:pic>
    </p:spTree>
    <p:extLst>
      <p:ext uri="{BB962C8B-B14F-4D97-AF65-F5344CB8AC3E}">
        <p14:creationId xmlns:p14="http://schemas.microsoft.com/office/powerpoint/2010/main" val="13710941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17422</TotalTime>
  <Words>319</Words>
  <Application>Microsoft Macintosh PowerPoint</Application>
  <PresentationFormat>Widescreen</PresentationFormat>
  <Paragraphs>149</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Lopez, Hector</cp:lastModifiedBy>
  <cp:revision>34</cp:revision>
  <dcterms:created xsi:type="dcterms:W3CDTF">2020-07-23T01:54:40Z</dcterms:created>
  <dcterms:modified xsi:type="dcterms:W3CDTF">2021-11-27T14:59:33Z</dcterms:modified>
</cp:coreProperties>
</file>